
<file path=[Content_Types].xml><?xml version="1.0" encoding="utf-8"?>
<Types xmlns="http://schemas.openxmlformats.org/package/2006/content-types">
  <Default Extension="xml" ContentType="application/xml"/>
  <Default Extension="jpeg" ContentType="image/jpeg"/>
  <Default Extension="jpg" ContentType="image/jp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2.jpg" ContentType="image/jpeg"/>
  <Override PartName="/ppt/notesSlides/notesSlide5.xml" ContentType="application/vnd.openxmlformats-officedocument.presentationml.notesSlide+xml"/>
  <Override PartName="/ppt/media/image26.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38.jp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image84.jpg" ContentType="image/jpeg"/>
  <Override PartName="/ppt/media/image85.jpg" ContentType="image/jpeg"/>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notesSlides/notesSlide35.xml" ContentType="application/vnd.openxmlformats-officedocument.presentationml.notesSlide+xml"/>
  <Override PartName="/ppt/media/image94.jpg" ContentType="image/jpeg"/>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695" r:id="rId6"/>
    <p:sldMasterId id="2147483713" r:id="rId7"/>
    <p:sldMasterId id="2147483723" r:id="rId8"/>
    <p:sldMasterId id="2147483733" r:id="rId9"/>
  </p:sldMasterIdLst>
  <p:notesMasterIdLst>
    <p:notesMasterId r:id="rId64"/>
  </p:notesMasterIdLst>
  <p:sldIdLst>
    <p:sldId id="293" r:id="rId10"/>
    <p:sldId id="698" r:id="rId11"/>
    <p:sldId id="703" r:id="rId12"/>
    <p:sldId id="713" r:id="rId13"/>
    <p:sldId id="700" r:id="rId14"/>
    <p:sldId id="702" r:id="rId15"/>
    <p:sldId id="463" r:id="rId16"/>
    <p:sldId id="704" r:id="rId17"/>
    <p:sldId id="640" r:id="rId18"/>
    <p:sldId id="661" r:id="rId19"/>
    <p:sldId id="662" r:id="rId20"/>
    <p:sldId id="665" r:id="rId21"/>
    <p:sldId id="666" r:id="rId22"/>
    <p:sldId id="667" r:id="rId23"/>
    <p:sldId id="670" r:id="rId24"/>
    <p:sldId id="671" r:id="rId25"/>
    <p:sldId id="672" r:id="rId26"/>
    <p:sldId id="819" r:id="rId27"/>
    <p:sldId id="752" r:id="rId28"/>
    <p:sldId id="754" r:id="rId29"/>
    <p:sldId id="753" r:id="rId30"/>
    <p:sldId id="821" r:id="rId31"/>
    <p:sldId id="822" r:id="rId32"/>
    <p:sldId id="823" r:id="rId33"/>
    <p:sldId id="824" r:id="rId34"/>
    <p:sldId id="825" r:id="rId35"/>
    <p:sldId id="826" r:id="rId36"/>
    <p:sldId id="827" r:id="rId37"/>
    <p:sldId id="828" r:id="rId38"/>
    <p:sldId id="829" r:id="rId39"/>
    <p:sldId id="820" r:id="rId40"/>
    <p:sldId id="675" r:id="rId41"/>
    <p:sldId id="677" r:id="rId42"/>
    <p:sldId id="680" r:id="rId43"/>
    <p:sldId id="681" r:id="rId44"/>
    <p:sldId id="678" r:id="rId45"/>
    <p:sldId id="674" r:id="rId46"/>
    <p:sldId id="728" r:id="rId47"/>
    <p:sldId id="729" r:id="rId48"/>
    <p:sldId id="692" r:id="rId49"/>
    <p:sldId id="679" r:id="rId50"/>
    <p:sldId id="682" r:id="rId51"/>
    <p:sldId id="705" r:id="rId52"/>
    <p:sldId id="707" r:id="rId53"/>
    <p:sldId id="643" r:id="rId54"/>
    <p:sldId id="830" r:id="rId55"/>
    <p:sldId id="669" r:id="rId56"/>
    <p:sldId id="586" r:id="rId57"/>
    <p:sldId id="657" r:id="rId58"/>
    <p:sldId id="327" r:id="rId59"/>
    <p:sldId id="320" r:id="rId60"/>
    <p:sldId id="687" r:id="rId61"/>
    <p:sldId id="688" r:id="rId62"/>
    <p:sldId id="690"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5197"/>
    <a:srgbClr val="63B734"/>
    <a:srgbClr val="23AC82"/>
    <a:srgbClr val="24A0E1"/>
    <a:srgbClr val="165CAA"/>
    <a:srgbClr val="7D539C"/>
    <a:srgbClr val="249FE1"/>
    <a:srgbClr val="155BAA"/>
    <a:srgbClr val="1F83B8"/>
    <a:srgbClr val="63B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Estilo oscuro 1 - Énfasis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0" autoAdjust="0"/>
    <p:restoredTop sz="96807" autoAdjust="0"/>
  </p:normalViewPr>
  <p:slideViewPr>
    <p:cSldViewPr snapToGrid="0">
      <p:cViewPr>
        <p:scale>
          <a:sx n="116" d="100"/>
          <a:sy n="116" d="100"/>
        </p:scale>
        <p:origin x="-224" y="-5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63" Type="http://schemas.openxmlformats.org/officeDocument/2006/relationships/slide" Target="slides/slide54.xml"/><Relationship Id="rId64" Type="http://schemas.openxmlformats.org/officeDocument/2006/relationships/notesMaster" Target="notesMasters/notes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slide" Target="slides/slide46.xml"/><Relationship Id="rId56" Type="http://schemas.openxmlformats.org/officeDocument/2006/relationships/slide" Target="slides/slide47.xml"/><Relationship Id="rId57" Type="http://schemas.openxmlformats.org/officeDocument/2006/relationships/slide" Target="slides/slide48.xml"/><Relationship Id="rId58" Type="http://schemas.openxmlformats.org/officeDocument/2006/relationships/slide" Target="slides/slide49.xml"/><Relationship Id="rId59" Type="http://schemas.openxmlformats.org/officeDocument/2006/relationships/slide" Target="slides/slide5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9" Type="http://schemas.openxmlformats.org/officeDocument/2006/relationships/slideMaster" Target="slideMasters/slideMaster6.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60" Type="http://schemas.openxmlformats.org/officeDocument/2006/relationships/slide" Target="slides/slide51.xml"/><Relationship Id="rId61" Type="http://schemas.openxmlformats.org/officeDocument/2006/relationships/slide" Target="slides/slide52.xml"/><Relationship Id="rId62" Type="http://schemas.openxmlformats.org/officeDocument/2006/relationships/slide" Target="slides/slide53.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saulcastillo:Desktop:estadisticas%20z25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'D4130'!$B$3</c:f>
              <c:strCache>
                <c:ptCount val="1"/>
                <c:pt idx="0">
                  <c:v>0 - 29</c:v>
                </c:pt>
              </c:strCache>
            </c:strRef>
          </c:tx>
          <c:spPr>
            <a:solidFill>
              <a:srgbClr val="63B633"/>
            </a:solidFill>
          </c:spPr>
          <c:invertIfNegative val="0"/>
          <c:cat>
            <c:strRef>
              <c:f>'D4130'!$C$2:$G$2</c:f>
              <c:strCache>
                <c:ptCount val="5"/>
                <c:pt idx="0">
                  <c:v>2014 - 2015</c:v>
                </c:pt>
                <c:pt idx="1">
                  <c:v>2015 - 2016</c:v>
                </c:pt>
                <c:pt idx="2">
                  <c:v>2016 - 2017</c:v>
                </c:pt>
                <c:pt idx="3">
                  <c:v>2017 - 2018</c:v>
                </c:pt>
                <c:pt idx="4">
                  <c:v>2018 - 2019</c:v>
                </c:pt>
              </c:strCache>
            </c:strRef>
          </c:cat>
          <c:val>
            <c:numRef>
              <c:f>'D4130'!$C$3:$G$3</c:f>
              <c:numCache>
                <c:formatCode>_-* #,##0_-;\-* #,##0_-;_-* "-"??_-;_-@_-</c:formatCode>
                <c:ptCount val="5"/>
                <c:pt idx="0">
                  <c:v>13.0</c:v>
                </c:pt>
                <c:pt idx="1">
                  <c:v>15.0</c:v>
                </c:pt>
                <c:pt idx="2">
                  <c:v>11.0</c:v>
                </c:pt>
                <c:pt idx="3">
                  <c:v>38.0</c:v>
                </c:pt>
                <c:pt idx="4">
                  <c:v>37.0</c:v>
                </c:pt>
              </c:numCache>
            </c:numRef>
          </c:val>
        </c:ser>
        <c:ser>
          <c:idx val="1"/>
          <c:order val="1"/>
          <c:tx>
            <c:strRef>
              <c:f>'D4130'!$B$4</c:f>
              <c:strCache>
                <c:ptCount val="1"/>
                <c:pt idx="0">
                  <c:v>30 - 39</c:v>
                </c:pt>
              </c:strCache>
            </c:strRef>
          </c:tx>
          <c:spPr>
            <a:solidFill>
              <a:srgbClr val="1F83B8"/>
            </a:solidFill>
          </c:spPr>
          <c:invertIfNegative val="0"/>
          <c:cat>
            <c:strRef>
              <c:f>'D4130'!$C$2:$G$2</c:f>
              <c:strCache>
                <c:ptCount val="5"/>
                <c:pt idx="0">
                  <c:v>2014 - 2015</c:v>
                </c:pt>
                <c:pt idx="1">
                  <c:v>2015 - 2016</c:v>
                </c:pt>
                <c:pt idx="2">
                  <c:v>2016 - 2017</c:v>
                </c:pt>
                <c:pt idx="3">
                  <c:v>2017 - 2018</c:v>
                </c:pt>
                <c:pt idx="4">
                  <c:v>2018 - 2019</c:v>
                </c:pt>
              </c:strCache>
            </c:strRef>
          </c:cat>
          <c:val>
            <c:numRef>
              <c:f>'D4130'!$C$4:$G$4</c:f>
              <c:numCache>
                <c:formatCode>_-* #,##0_-;\-* #,##0_-;_-* "-"??_-;_-@_-</c:formatCode>
                <c:ptCount val="5"/>
                <c:pt idx="0">
                  <c:v>144.0</c:v>
                </c:pt>
                <c:pt idx="1">
                  <c:v>144.0</c:v>
                </c:pt>
                <c:pt idx="2">
                  <c:v>151.0</c:v>
                </c:pt>
                <c:pt idx="3">
                  <c:v>170.0</c:v>
                </c:pt>
                <c:pt idx="4">
                  <c:v>170.0</c:v>
                </c:pt>
              </c:numCache>
            </c:numRef>
          </c:val>
        </c:ser>
        <c:ser>
          <c:idx val="2"/>
          <c:order val="2"/>
          <c:tx>
            <c:strRef>
              <c:f>'D4130'!$B$5</c:f>
              <c:strCache>
                <c:ptCount val="1"/>
                <c:pt idx="0">
                  <c:v>40 - 49</c:v>
                </c:pt>
              </c:strCache>
            </c:strRef>
          </c:tx>
          <c:spPr>
            <a:solidFill>
              <a:srgbClr val="7F549F"/>
            </a:solidFill>
          </c:spPr>
          <c:invertIfNegative val="0"/>
          <c:cat>
            <c:strRef>
              <c:f>'D4130'!$C$2:$G$2</c:f>
              <c:strCache>
                <c:ptCount val="5"/>
                <c:pt idx="0">
                  <c:v>2014 - 2015</c:v>
                </c:pt>
                <c:pt idx="1">
                  <c:v>2015 - 2016</c:v>
                </c:pt>
                <c:pt idx="2">
                  <c:v>2016 - 2017</c:v>
                </c:pt>
                <c:pt idx="3">
                  <c:v>2017 - 2018</c:v>
                </c:pt>
                <c:pt idx="4">
                  <c:v>2018 - 2019</c:v>
                </c:pt>
              </c:strCache>
            </c:strRef>
          </c:cat>
          <c:val>
            <c:numRef>
              <c:f>'D4130'!$C$5:$G$5</c:f>
              <c:numCache>
                <c:formatCode>_-* #,##0_-;\-* #,##0_-;_-* "-"??_-;_-@_-</c:formatCode>
                <c:ptCount val="5"/>
                <c:pt idx="0">
                  <c:v>247.0</c:v>
                </c:pt>
                <c:pt idx="1">
                  <c:v>258.0</c:v>
                </c:pt>
                <c:pt idx="2">
                  <c:v>264.0</c:v>
                </c:pt>
                <c:pt idx="3">
                  <c:v>258.0</c:v>
                </c:pt>
                <c:pt idx="4">
                  <c:v>259.0</c:v>
                </c:pt>
              </c:numCache>
            </c:numRef>
          </c:val>
        </c:ser>
        <c:ser>
          <c:idx val="3"/>
          <c:order val="3"/>
          <c:tx>
            <c:strRef>
              <c:f>'D4130'!$B$6</c:f>
              <c:strCache>
                <c:ptCount val="1"/>
                <c:pt idx="0">
                  <c:v>50 - 59</c:v>
                </c:pt>
              </c:strCache>
            </c:strRef>
          </c:tx>
          <c:spPr>
            <a:solidFill>
              <a:srgbClr val="155BAA"/>
            </a:solidFill>
          </c:spPr>
          <c:invertIfNegative val="0"/>
          <c:cat>
            <c:strRef>
              <c:f>'D4130'!$C$2:$G$2</c:f>
              <c:strCache>
                <c:ptCount val="5"/>
                <c:pt idx="0">
                  <c:v>2014 - 2015</c:v>
                </c:pt>
                <c:pt idx="1">
                  <c:v>2015 - 2016</c:v>
                </c:pt>
                <c:pt idx="2">
                  <c:v>2016 - 2017</c:v>
                </c:pt>
                <c:pt idx="3">
                  <c:v>2017 - 2018</c:v>
                </c:pt>
                <c:pt idx="4">
                  <c:v>2018 - 2019</c:v>
                </c:pt>
              </c:strCache>
            </c:strRef>
          </c:cat>
          <c:val>
            <c:numRef>
              <c:f>'D4130'!$C$6:$G$6</c:f>
              <c:numCache>
                <c:formatCode>_-* #,##0_-;\-* #,##0_-;_-* "-"??_-;_-@_-</c:formatCode>
                <c:ptCount val="5"/>
                <c:pt idx="0">
                  <c:v>332.0</c:v>
                </c:pt>
                <c:pt idx="1">
                  <c:v>350.0</c:v>
                </c:pt>
                <c:pt idx="2">
                  <c:v>364.0</c:v>
                </c:pt>
                <c:pt idx="3">
                  <c:v>361.0</c:v>
                </c:pt>
                <c:pt idx="4">
                  <c:v>362.0</c:v>
                </c:pt>
              </c:numCache>
            </c:numRef>
          </c:val>
        </c:ser>
        <c:ser>
          <c:idx val="4"/>
          <c:order val="4"/>
          <c:tx>
            <c:strRef>
              <c:f>'D4130'!$B$7</c:f>
              <c:strCache>
                <c:ptCount val="1"/>
                <c:pt idx="0">
                  <c:v>60 - 69</c:v>
                </c:pt>
              </c:strCache>
            </c:strRef>
          </c:tx>
          <c:spPr>
            <a:solidFill>
              <a:srgbClr val="155BAA"/>
            </a:solidFill>
          </c:spPr>
          <c:invertIfNegative val="0"/>
          <c:cat>
            <c:strRef>
              <c:f>'D4130'!$C$2:$G$2</c:f>
              <c:strCache>
                <c:ptCount val="5"/>
                <c:pt idx="0">
                  <c:v>2014 - 2015</c:v>
                </c:pt>
                <c:pt idx="1">
                  <c:v>2015 - 2016</c:v>
                </c:pt>
                <c:pt idx="2">
                  <c:v>2016 - 2017</c:v>
                </c:pt>
                <c:pt idx="3">
                  <c:v>2017 - 2018</c:v>
                </c:pt>
                <c:pt idx="4">
                  <c:v>2018 - 2019</c:v>
                </c:pt>
              </c:strCache>
            </c:strRef>
          </c:cat>
          <c:val>
            <c:numRef>
              <c:f>'D4130'!$C$7:$G$7</c:f>
              <c:numCache>
                <c:formatCode>_-* #,##0_-;\-* #,##0_-;_-* "-"??_-;_-@_-</c:formatCode>
                <c:ptCount val="5"/>
                <c:pt idx="0">
                  <c:v>238.0</c:v>
                </c:pt>
                <c:pt idx="1">
                  <c:v>258.0</c:v>
                </c:pt>
                <c:pt idx="2">
                  <c:v>269.0</c:v>
                </c:pt>
                <c:pt idx="3">
                  <c:v>249.0</c:v>
                </c:pt>
                <c:pt idx="4">
                  <c:v>250.0</c:v>
                </c:pt>
              </c:numCache>
            </c:numRef>
          </c:val>
        </c:ser>
        <c:ser>
          <c:idx val="5"/>
          <c:order val="5"/>
          <c:tx>
            <c:strRef>
              <c:f>'D4130'!$B$8</c:f>
              <c:strCache>
                <c:ptCount val="1"/>
                <c:pt idx="0">
                  <c:v>70 - Más</c:v>
                </c:pt>
              </c:strCache>
            </c:strRef>
          </c:tx>
          <c:spPr>
            <a:solidFill>
              <a:srgbClr val="23AC82"/>
            </a:solidFill>
          </c:spPr>
          <c:invertIfNegative val="0"/>
          <c:cat>
            <c:strRef>
              <c:f>'D4130'!$C$2:$G$2</c:f>
              <c:strCache>
                <c:ptCount val="5"/>
                <c:pt idx="0">
                  <c:v>2014 - 2015</c:v>
                </c:pt>
                <c:pt idx="1">
                  <c:v>2015 - 2016</c:v>
                </c:pt>
                <c:pt idx="2">
                  <c:v>2016 - 2017</c:v>
                </c:pt>
                <c:pt idx="3">
                  <c:v>2017 - 2018</c:v>
                </c:pt>
                <c:pt idx="4">
                  <c:v>2018 - 2019</c:v>
                </c:pt>
              </c:strCache>
            </c:strRef>
          </c:cat>
          <c:val>
            <c:numRef>
              <c:f>'D4130'!$C$8:$G$8</c:f>
              <c:numCache>
                <c:formatCode>_-* #,##0_-;\-* #,##0_-;_-* "-"??_-;_-@_-</c:formatCode>
                <c:ptCount val="5"/>
                <c:pt idx="0">
                  <c:v>122.0</c:v>
                </c:pt>
                <c:pt idx="1">
                  <c:v>131.0</c:v>
                </c:pt>
                <c:pt idx="2">
                  <c:v>147.0</c:v>
                </c:pt>
                <c:pt idx="3">
                  <c:v>140.0</c:v>
                </c:pt>
                <c:pt idx="4">
                  <c:v>140.0</c:v>
                </c:pt>
              </c:numCache>
            </c:numRef>
          </c:val>
        </c:ser>
        <c:ser>
          <c:idx val="6"/>
          <c:order val="6"/>
          <c:tx>
            <c:strRef>
              <c:f>'D4130'!$B$9</c:f>
              <c:strCache>
                <c:ptCount val="1"/>
                <c:pt idx="0">
                  <c:v>Sin Reportar</c:v>
                </c:pt>
              </c:strCache>
            </c:strRef>
          </c:tx>
          <c:spPr>
            <a:solidFill>
              <a:schemeClr val="bg1">
                <a:lumMod val="85000"/>
              </a:schemeClr>
            </a:solidFill>
            <a:ln>
              <a:solidFill>
                <a:schemeClr val="bg1">
                  <a:lumMod val="85000"/>
                </a:schemeClr>
              </a:solidFill>
            </a:ln>
          </c:spPr>
          <c:invertIfNegative val="0"/>
          <c:cat>
            <c:strRef>
              <c:f>'D4130'!$C$2:$G$2</c:f>
              <c:strCache>
                <c:ptCount val="5"/>
                <c:pt idx="0">
                  <c:v>2014 - 2015</c:v>
                </c:pt>
                <c:pt idx="1">
                  <c:v>2015 - 2016</c:v>
                </c:pt>
                <c:pt idx="2">
                  <c:v>2016 - 2017</c:v>
                </c:pt>
                <c:pt idx="3">
                  <c:v>2017 - 2018</c:v>
                </c:pt>
                <c:pt idx="4">
                  <c:v>2018 - 2019</c:v>
                </c:pt>
              </c:strCache>
            </c:strRef>
          </c:cat>
          <c:val>
            <c:numRef>
              <c:f>'D4130'!$C$9:$G$9</c:f>
              <c:numCache>
                <c:formatCode>_-* #,##0_-;\-* #,##0_-;_-* "-"??_-;_-@_-</c:formatCode>
                <c:ptCount val="5"/>
                <c:pt idx="0">
                  <c:v>270.0</c:v>
                </c:pt>
                <c:pt idx="1">
                  <c:v>250.0</c:v>
                </c:pt>
                <c:pt idx="2">
                  <c:v>245.0</c:v>
                </c:pt>
                <c:pt idx="3">
                  <c:v>140.0</c:v>
                </c:pt>
                <c:pt idx="4">
                  <c:v>277.0</c:v>
                </c:pt>
              </c:numCache>
            </c:numRef>
          </c:val>
        </c:ser>
        <c:dLbls>
          <c:showLegendKey val="0"/>
          <c:showVal val="0"/>
          <c:showCatName val="0"/>
          <c:showSerName val="0"/>
          <c:showPercent val="0"/>
          <c:showBubbleSize val="0"/>
        </c:dLbls>
        <c:gapWidth val="75"/>
        <c:overlap val="-25"/>
        <c:axId val="2142678504"/>
        <c:axId val="2141986504"/>
      </c:barChart>
      <c:catAx>
        <c:axId val="2142678504"/>
        <c:scaling>
          <c:orientation val="minMax"/>
        </c:scaling>
        <c:delete val="0"/>
        <c:axPos val="b"/>
        <c:majorTickMark val="none"/>
        <c:minorTickMark val="none"/>
        <c:tickLblPos val="nextTo"/>
        <c:crossAx val="2141986504"/>
        <c:crosses val="autoZero"/>
        <c:auto val="1"/>
        <c:lblAlgn val="ctr"/>
        <c:lblOffset val="100"/>
        <c:noMultiLvlLbl val="0"/>
      </c:catAx>
      <c:valAx>
        <c:axId val="2141986504"/>
        <c:scaling>
          <c:orientation val="minMax"/>
          <c:min val="0.0"/>
        </c:scaling>
        <c:delete val="0"/>
        <c:axPos val="l"/>
        <c:majorGridlines/>
        <c:numFmt formatCode="_-* #,##0_-;\-* #,##0_-;_-* &quot;-&quot;??_-;_-@_-" sourceLinked="1"/>
        <c:majorTickMark val="none"/>
        <c:minorTickMark val="none"/>
        <c:tickLblPos val="nextTo"/>
        <c:spPr>
          <a:ln w="9525">
            <a:noFill/>
          </a:ln>
        </c:spPr>
        <c:crossAx val="2142678504"/>
        <c:crosses val="autoZero"/>
        <c:crossBetween val="between"/>
        <c:majorUnit val="50.0"/>
        <c:minorUnit val="5.0"/>
      </c:valAx>
    </c:plotArea>
    <c:legend>
      <c:legendPos val="b"/>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08C8F4-19E0-4EE8-96FB-D99A56CDC1A5}" type="datetimeFigureOut">
              <a:rPr lang="en-US" smtClean="0"/>
              <a:t>07/07/18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9C77E3-CF13-4B51-A943-38DF6B18C10A}" type="slidenum">
              <a:rPr lang="en-US" smtClean="0"/>
              <a:t>‹Nr.›</a:t>
            </a:fld>
            <a:endParaRPr lang="en-US"/>
          </a:p>
        </p:txBody>
      </p:sp>
    </p:spTree>
    <p:extLst>
      <p:ext uri="{BB962C8B-B14F-4D97-AF65-F5344CB8AC3E}">
        <p14:creationId xmlns:p14="http://schemas.microsoft.com/office/powerpoint/2010/main" val="1825718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2800" dirty="0" smtClean="0">
              <a:latin typeface="Times New Roman" pitchFamily="18" charset="0"/>
              <a:ea typeface="MS PGothic" pitchFamily="34" charset="-128"/>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350525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18</a:t>
            </a:fld>
            <a:endParaRPr lang="en-US"/>
          </a:p>
        </p:txBody>
      </p:sp>
    </p:spTree>
    <p:extLst>
      <p:ext uri="{BB962C8B-B14F-4D97-AF65-F5344CB8AC3E}">
        <p14:creationId xmlns:p14="http://schemas.microsoft.com/office/powerpoint/2010/main" val="3657527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20</a:t>
            </a:fld>
            <a:endParaRPr lang="en-US"/>
          </a:p>
        </p:txBody>
      </p:sp>
    </p:spTree>
    <p:extLst>
      <p:ext uri="{BB962C8B-B14F-4D97-AF65-F5344CB8AC3E}">
        <p14:creationId xmlns:p14="http://schemas.microsoft.com/office/powerpoint/2010/main" val="3657527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22</a:t>
            </a:fld>
            <a:endParaRPr lang="en-US"/>
          </a:p>
        </p:txBody>
      </p:sp>
    </p:spTree>
    <p:extLst>
      <p:ext uri="{BB962C8B-B14F-4D97-AF65-F5344CB8AC3E}">
        <p14:creationId xmlns:p14="http://schemas.microsoft.com/office/powerpoint/2010/main" val="3657527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23</a:t>
            </a:fld>
            <a:endParaRPr lang="en-US"/>
          </a:p>
        </p:txBody>
      </p:sp>
    </p:spTree>
    <p:extLst>
      <p:ext uri="{BB962C8B-B14F-4D97-AF65-F5344CB8AC3E}">
        <p14:creationId xmlns:p14="http://schemas.microsoft.com/office/powerpoint/2010/main" val="3657527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24</a:t>
            </a:fld>
            <a:endParaRPr lang="en-US"/>
          </a:p>
        </p:txBody>
      </p:sp>
    </p:spTree>
    <p:extLst>
      <p:ext uri="{BB962C8B-B14F-4D97-AF65-F5344CB8AC3E}">
        <p14:creationId xmlns:p14="http://schemas.microsoft.com/office/powerpoint/2010/main" val="3657527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25</a:t>
            </a:fld>
            <a:endParaRPr lang="en-US"/>
          </a:p>
        </p:txBody>
      </p:sp>
    </p:spTree>
    <p:extLst>
      <p:ext uri="{BB962C8B-B14F-4D97-AF65-F5344CB8AC3E}">
        <p14:creationId xmlns:p14="http://schemas.microsoft.com/office/powerpoint/2010/main" val="3657527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26</a:t>
            </a:fld>
            <a:endParaRPr lang="en-US"/>
          </a:p>
        </p:txBody>
      </p:sp>
    </p:spTree>
    <p:extLst>
      <p:ext uri="{BB962C8B-B14F-4D97-AF65-F5344CB8AC3E}">
        <p14:creationId xmlns:p14="http://schemas.microsoft.com/office/powerpoint/2010/main" val="3657527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27</a:t>
            </a:fld>
            <a:endParaRPr lang="en-US"/>
          </a:p>
        </p:txBody>
      </p:sp>
    </p:spTree>
    <p:extLst>
      <p:ext uri="{BB962C8B-B14F-4D97-AF65-F5344CB8AC3E}">
        <p14:creationId xmlns:p14="http://schemas.microsoft.com/office/powerpoint/2010/main" val="3657527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2</a:t>
            </a:fld>
            <a:endParaRPr lang="en-US"/>
          </a:p>
        </p:txBody>
      </p:sp>
    </p:spTree>
    <p:extLst>
      <p:ext uri="{BB962C8B-B14F-4D97-AF65-F5344CB8AC3E}">
        <p14:creationId xmlns:p14="http://schemas.microsoft.com/office/powerpoint/2010/main" val="3657527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28</a:t>
            </a:fld>
            <a:endParaRPr lang="en-US"/>
          </a:p>
        </p:txBody>
      </p:sp>
    </p:spTree>
    <p:extLst>
      <p:ext uri="{BB962C8B-B14F-4D97-AF65-F5344CB8AC3E}">
        <p14:creationId xmlns:p14="http://schemas.microsoft.com/office/powerpoint/2010/main" val="3657527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29</a:t>
            </a:fld>
            <a:endParaRPr lang="en-US"/>
          </a:p>
        </p:txBody>
      </p:sp>
    </p:spTree>
    <p:extLst>
      <p:ext uri="{BB962C8B-B14F-4D97-AF65-F5344CB8AC3E}">
        <p14:creationId xmlns:p14="http://schemas.microsoft.com/office/powerpoint/2010/main" val="3657527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30</a:t>
            </a:fld>
            <a:endParaRPr lang="en-US"/>
          </a:p>
        </p:txBody>
      </p:sp>
    </p:spTree>
    <p:extLst>
      <p:ext uri="{BB962C8B-B14F-4D97-AF65-F5344CB8AC3E}">
        <p14:creationId xmlns:p14="http://schemas.microsoft.com/office/powerpoint/2010/main" val="3657527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31</a:t>
            </a:fld>
            <a:endParaRPr lang="en-US"/>
          </a:p>
        </p:txBody>
      </p:sp>
    </p:spTree>
    <p:extLst>
      <p:ext uri="{BB962C8B-B14F-4D97-AF65-F5344CB8AC3E}">
        <p14:creationId xmlns:p14="http://schemas.microsoft.com/office/powerpoint/2010/main" val="3657527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32</a:t>
            </a:fld>
            <a:endParaRPr lang="en-US"/>
          </a:p>
        </p:txBody>
      </p:sp>
    </p:spTree>
    <p:extLst>
      <p:ext uri="{BB962C8B-B14F-4D97-AF65-F5344CB8AC3E}">
        <p14:creationId xmlns:p14="http://schemas.microsoft.com/office/powerpoint/2010/main" val="3657527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33</a:t>
            </a:fld>
            <a:endParaRPr lang="en-US"/>
          </a:p>
        </p:txBody>
      </p:sp>
    </p:spTree>
    <p:extLst>
      <p:ext uri="{BB962C8B-B14F-4D97-AF65-F5344CB8AC3E}">
        <p14:creationId xmlns:p14="http://schemas.microsoft.com/office/powerpoint/2010/main" val="36575277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34</a:t>
            </a:fld>
            <a:endParaRPr lang="en-US"/>
          </a:p>
        </p:txBody>
      </p:sp>
    </p:spTree>
    <p:extLst>
      <p:ext uri="{BB962C8B-B14F-4D97-AF65-F5344CB8AC3E}">
        <p14:creationId xmlns:p14="http://schemas.microsoft.com/office/powerpoint/2010/main" val="3657527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35</a:t>
            </a:fld>
            <a:endParaRPr lang="en-US"/>
          </a:p>
        </p:txBody>
      </p:sp>
    </p:spTree>
    <p:extLst>
      <p:ext uri="{BB962C8B-B14F-4D97-AF65-F5344CB8AC3E}">
        <p14:creationId xmlns:p14="http://schemas.microsoft.com/office/powerpoint/2010/main" val="3657527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36</a:t>
            </a:fld>
            <a:endParaRPr lang="en-US"/>
          </a:p>
        </p:txBody>
      </p:sp>
    </p:spTree>
    <p:extLst>
      <p:ext uri="{BB962C8B-B14F-4D97-AF65-F5344CB8AC3E}">
        <p14:creationId xmlns:p14="http://schemas.microsoft.com/office/powerpoint/2010/main" val="3657527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37</a:t>
            </a:fld>
            <a:endParaRPr lang="en-US"/>
          </a:p>
        </p:txBody>
      </p:sp>
    </p:spTree>
    <p:extLst>
      <p:ext uri="{BB962C8B-B14F-4D97-AF65-F5344CB8AC3E}">
        <p14:creationId xmlns:p14="http://schemas.microsoft.com/office/powerpoint/2010/main" val="3657527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3</a:t>
            </a:fld>
            <a:endParaRPr lang="en-US"/>
          </a:p>
        </p:txBody>
      </p:sp>
    </p:spTree>
    <p:extLst>
      <p:ext uri="{BB962C8B-B14F-4D97-AF65-F5344CB8AC3E}">
        <p14:creationId xmlns:p14="http://schemas.microsoft.com/office/powerpoint/2010/main" val="3657527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38</a:t>
            </a:fld>
            <a:endParaRPr lang="en-US"/>
          </a:p>
        </p:txBody>
      </p:sp>
    </p:spTree>
    <p:extLst>
      <p:ext uri="{BB962C8B-B14F-4D97-AF65-F5344CB8AC3E}">
        <p14:creationId xmlns:p14="http://schemas.microsoft.com/office/powerpoint/2010/main" val="36575277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39</a:t>
            </a:fld>
            <a:endParaRPr lang="en-US"/>
          </a:p>
        </p:txBody>
      </p:sp>
    </p:spTree>
    <p:extLst>
      <p:ext uri="{BB962C8B-B14F-4D97-AF65-F5344CB8AC3E}">
        <p14:creationId xmlns:p14="http://schemas.microsoft.com/office/powerpoint/2010/main" val="36575277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40</a:t>
            </a:fld>
            <a:endParaRPr lang="en-US"/>
          </a:p>
        </p:txBody>
      </p:sp>
    </p:spTree>
    <p:extLst>
      <p:ext uri="{BB962C8B-B14F-4D97-AF65-F5344CB8AC3E}">
        <p14:creationId xmlns:p14="http://schemas.microsoft.com/office/powerpoint/2010/main" val="36575277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41</a:t>
            </a:fld>
            <a:endParaRPr lang="en-US"/>
          </a:p>
        </p:txBody>
      </p:sp>
    </p:spTree>
    <p:extLst>
      <p:ext uri="{BB962C8B-B14F-4D97-AF65-F5344CB8AC3E}">
        <p14:creationId xmlns:p14="http://schemas.microsoft.com/office/powerpoint/2010/main" val="36575277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42</a:t>
            </a:fld>
            <a:endParaRPr lang="en-US"/>
          </a:p>
        </p:txBody>
      </p:sp>
    </p:spTree>
    <p:extLst>
      <p:ext uri="{BB962C8B-B14F-4D97-AF65-F5344CB8AC3E}">
        <p14:creationId xmlns:p14="http://schemas.microsoft.com/office/powerpoint/2010/main" val="36575277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47</a:t>
            </a:fld>
            <a:endParaRPr lang="en-US"/>
          </a:p>
        </p:txBody>
      </p:sp>
    </p:spTree>
    <p:extLst>
      <p:ext uri="{BB962C8B-B14F-4D97-AF65-F5344CB8AC3E}">
        <p14:creationId xmlns:p14="http://schemas.microsoft.com/office/powerpoint/2010/main" val="36575277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50</a:t>
            </a:fld>
            <a:endParaRPr lang="en-US"/>
          </a:p>
        </p:txBody>
      </p:sp>
    </p:spTree>
    <p:extLst>
      <p:ext uri="{BB962C8B-B14F-4D97-AF65-F5344CB8AC3E}">
        <p14:creationId xmlns:p14="http://schemas.microsoft.com/office/powerpoint/2010/main" val="36575277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51</a:t>
            </a:fld>
            <a:endParaRPr lang="en-US"/>
          </a:p>
        </p:txBody>
      </p:sp>
    </p:spTree>
    <p:extLst>
      <p:ext uri="{BB962C8B-B14F-4D97-AF65-F5344CB8AC3E}">
        <p14:creationId xmlns:p14="http://schemas.microsoft.com/office/powerpoint/2010/main" val="36575277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52</a:t>
            </a:fld>
            <a:endParaRPr lang="en-US"/>
          </a:p>
        </p:txBody>
      </p:sp>
    </p:spTree>
    <p:extLst>
      <p:ext uri="{BB962C8B-B14F-4D97-AF65-F5344CB8AC3E}">
        <p14:creationId xmlns:p14="http://schemas.microsoft.com/office/powerpoint/2010/main" val="36575277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53</a:t>
            </a:fld>
            <a:endParaRPr lang="en-US"/>
          </a:p>
        </p:txBody>
      </p:sp>
    </p:spTree>
    <p:extLst>
      <p:ext uri="{BB962C8B-B14F-4D97-AF65-F5344CB8AC3E}">
        <p14:creationId xmlns:p14="http://schemas.microsoft.com/office/powerpoint/2010/main" val="3657527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4</a:t>
            </a:fld>
            <a:endParaRPr lang="en-US"/>
          </a:p>
        </p:txBody>
      </p:sp>
    </p:spTree>
    <p:extLst>
      <p:ext uri="{BB962C8B-B14F-4D97-AF65-F5344CB8AC3E}">
        <p14:creationId xmlns:p14="http://schemas.microsoft.com/office/powerpoint/2010/main" val="36575277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54</a:t>
            </a:fld>
            <a:endParaRPr lang="en-US"/>
          </a:p>
        </p:txBody>
      </p:sp>
    </p:spTree>
    <p:extLst>
      <p:ext uri="{BB962C8B-B14F-4D97-AF65-F5344CB8AC3E}">
        <p14:creationId xmlns:p14="http://schemas.microsoft.com/office/powerpoint/2010/main" val="3657527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2800" dirty="0" smtClean="0">
                <a:latin typeface="Times New Roman" pitchFamily="18" charset="0"/>
                <a:ea typeface="MS PGothic" pitchFamily="34" charset="-128"/>
              </a:rPr>
              <a:t>For more specific details about each goal and achievement, please refer to the Club Reference Guide. The</a:t>
            </a:r>
            <a:r>
              <a:rPr lang="en-US" sz="2800" baseline="0" dirty="0" smtClean="0">
                <a:latin typeface="Times New Roman" pitchFamily="18" charset="0"/>
                <a:ea typeface="MS PGothic" pitchFamily="34" charset="-128"/>
              </a:rPr>
              <a:t> </a:t>
            </a:r>
            <a:r>
              <a:rPr lang="en-US" sz="2800" dirty="0" smtClean="0">
                <a:latin typeface="Times New Roman" pitchFamily="18" charset="0"/>
                <a:ea typeface="MS PGothic" pitchFamily="34" charset="-128"/>
              </a:rPr>
              <a:t>District Reference Guide provides further information about the district-level features we’ve covered. These and other resources are both available</a:t>
            </a:r>
            <a:r>
              <a:rPr lang="en-US" sz="2800" baseline="0" dirty="0" smtClean="0">
                <a:latin typeface="Times New Roman" pitchFamily="18" charset="0"/>
                <a:ea typeface="MS PGothic" pitchFamily="34" charset="-128"/>
              </a:rPr>
              <a:t> in the Rotary Club Central course on the Learning Center on My Rotary. Remember as we saw earlier, the course is also linked under the Resources section, Your Club tab in Rotary Club Central itself.</a:t>
            </a:r>
            <a:endParaRPr lang="en-US" sz="2800" dirty="0" smtClean="0">
              <a:latin typeface="Times New Roman" pitchFamily="18" charset="0"/>
              <a:ea typeface="MS PGothic" pitchFamily="34" charset="-128"/>
            </a:endParaRPr>
          </a:p>
          <a:p>
            <a:pPr>
              <a:defRPr/>
            </a:pPr>
            <a:endParaRPr lang="en-US" sz="2800" dirty="0" smtClean="0">
              <a:latin typeface="Times New Roman" pitchFamily="18" charset="0"/>
              <a:ea typeface="MS PGothic" pitchFamily="34" charset="-128"/>
            </a:endParaRPr>
          </a:p>
          <a:p>
            <a:pPr>
              <a:defRPr/>
            </a:pPr>
            <a:r>
              <a:rPr lang="en-US" sz="2800" dirty="0" smtClean="0">
                <a:latin typeface="Times New Roman" pitchFamily="18" charset="0"/>
                <a:ea typeface="MS PGothic" pitchFamily="34" charset="-128"/>
              </a:rPr>
              <a:t>Any additional questions can be directed to the</a:t>
            </a:r>
            <a:r>
              <a:rPr lang="en-US" sz="2800" baseline="0" dirty="0" smtClean="0">
                <a:latin typeface="Times New Roman" pitchFamily="18" charset="0"/>
                <a:ea typeface="MS PGothic" pitchFamily="34" charset="-128"/>
              </a:rPr>
              <a:t> Support Center or </a:t>
            </a:r>
            <a:r>
              <a:rPr lang="en-US" sz="2800" dirty="0" smtClean="0">
                <a:latin typeface="Times New Roman" pitchFamily="18" charset="0"/>
                <a:ea typeface="MS PGothic" pitchFamily="34" charset="-128"/>
              </a:rPr>
              <a:t>your Club and District Support Representative.</a:t>
            </a:r>
          </a:p>
          <a:p>
            <a:pPr>
              <a:defRPr/>
            </a:pPr>
            <a:endParaRPr lang="en-US" sz="2800" dirty="0" smtClean="0">
              <a:latin typeface="Times New Roman" pitchFamily="18" charset="0"/>
              <a:ea typeface="MS PGothic" pitchFamily="34" charset="-128"/>
            </a:endParaRPr>
          </a:p>
          <a:p>
            <a:pPr>
              <a:defRPr/>
            </a:pPr>
            <a:r>
              <a:rPr lang="en-US" sz="2800" dirty="0" smtClean="0">
                <a:latin typeface="Times New Roman" pitchFamily="18" charset="0"/>
                <a:ea typeface="MS PGothic" pitchFamily="34" charset="-128"/>
              </a:rPr>
              <a:t>Thank you.</a:t>
            </a:r>
          </a:p>
          <a:p>
            <a:pPr>
              <a:defRPr/>
            </a:pPr>
            <a:endParaRPr lang="en-US" sz="2800" dirty="0">
              <a:latin typeface="Times New Roman" pitchFamily="18" charset="0"/>
              <a:ea typeface="MS PGothic" pitchFamily="34" charset="-128"/>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350525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14</a:t>
            </a:fld>
            <a:endParaRPr lang="en-US"/>
          </a:p>
        </p:txBody>
      </p:sp>
    </p:spTree>
    <p:extLst>
      <p:ext uri="{BB962C8B-B14F-4D97-AF65-F5344CB8AC3E}">
        <p14:creationId xmlns:p14="http://schemas.microsoft.com/office/powerpoint/2010/main" val="3657527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15</a:t>
            </a:fld>
            <a:endParaRPr lang="en-US"/>
          </a:p>
        </p:txBody>
      </p:sp>
    </p:spTree>
    <p:extLst>
      <p:ext uri="{BB962C8B-B14F-4D97-AF65-F5344CB8AC3E}">
        <p14:creationId xmlns:p14="http://schemas.microsoft.com/office/powerpoint/2010/main" val="3657527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16</a:t>
            </a:fld>
            <a:endParaRPr lang="en-US"/>
          </a:p>
        </p:txBody>
      </p:sp>
    </p:spTree>
    <p:extLst>
      <p:ext uri="{BB962C8B-B14F-4D97-AF65-F5344CB8AC3E}">
        <p14:creationId xmlns:p14="http://schemas.microsoft.com/office/powerpoint/2010/main" val="3657527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E9C77E3-CF13-4B51-A943-38DF6B18C10A}" type="slidenum">
              <a:rPr lang="en-US" smtClean="0"/>
              <a:t>17</a:t>
            </a:fld>
            <a:endParaRPr lang="en-US"/>
          </a:p>
        </p:txBody>
      </p:sp>
    </p:spTree>
    <p:extLst>
      <p:ext uri="{BB962C8B-B14F-4D97-AF65-F5344CB8AC3E}">
        <p14:creationId xmlns:p14="http://schemas.microsoft.com/office/powerpoint/2010/main" val="3657527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BAC9D689-1F65-4F9A-B3FF-B99B57FC02CA}" type="datetime1">
              <a:rPr lang="en-US">
                <a:solidFill>
                  <a:srgbClr val="000000"/>
                </a:solidFill>
              </a:rPr>
              <a:pPr>
                <a:defRPr/>
              </a:pPr>
              <a:t>07/07/18</a:t>
            </a:fld>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34451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BA946802-66FF-41F5-82A8-BFBCBDE7F79B}" type="datetime1">
              <a:rPr lang="en-US">
                <a:solidFill>
                  <a:srgbClr val="000000"/>
                </a:solidFill>
              </a:rPr>
              <a:pPr>
                <a:defRPr/>
              </a:pPr>
              <a:t>07/07/18</a:t>
            </a:fld>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847727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26263" y="0"/>
            <a:ext cx="2217737" cy="62452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875" y="0"/>
            <a:ext cx="6503988" cy="62452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F34D6FE4-FB9D-40F9-A7DB-F068880A7873}" type="datetime1">
              <a:rPr lang="en-US">
                <a:solidFill>
                  <a:srgbClr val="000000"/>
                </a:solidFill>
              </a:rPr>
              <a:pPr>
                <a:defRPr/>
              </a:pPr>
              <a:t>07/07/18</a:t>
            </a:fld>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014821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9875" y="0"/>
            <a:ext cx="8229600" cy="9699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69875" y="1084263"/>
            <a:ext cx="4360863" cy="5160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83138" y="1084263"/>
            <a:ext cx="4360862" cy="5160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fld id="{1F8046E1-389E-4216-97CE-638D3CCE6D6C}" type="datetime1">
              <a:rPr lang="en-US">
                <a:solidFill>
                  <a:srgbClr val="000000"/>
                </a:solidFill>
              </a:rPr>
              <a:pPr>
                <a:defRPr/>
              </a:pPr>
              <a:t>07/07/18</a:t>
            </a:fld>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050458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7" name="Rectangle 6"/>
          <p:cNvSpPr/>
          <p:nvPr userDrawn="1"/>
        </p:nvSpPr>
        <p:spPr>
          <a:xfrm>
            <a:off x="-152400" y="2667000"/>
            <a:ext cx="9525000" cy="1600200"/>
          </a:xfrm>
          <a:prstGeom prst="rect">
            <a:avLst/>
          </a:prstGeom>
          <a:solidFill>
            <a:schemeClr val="accent1"/>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03041441"/>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7" name="Rectangle 6"/>
          <p:cNvSpPr/>
          <p:nvPr userDrawn="1"/>
        </p:nvSpPr>
        <p:spPr>
          <a:xfrm>
            <a:off x="-152400" y="2667000"/>
            <a:ext cx="9525000" cy="1600200"/>
          </a:xfrm>
          <a:prstGeom prst="rect">
            <a:avLst/>
          </a:prstGeom>
          <a:solidFill>
            <a:srgbClr val="005DAA"/>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556191992"/>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7" name="Rectangle 6"/>
          <p:cNvSpPr/>
          <p:nvPr userDrawn="1"/>
        </p:nvSpPr>
        <p:spPr>
          <a:xfrm>
            <a:off x="-152400" y="2667000"/>
            <a:ext cx="9525000" cy="1600200"/>
          </a:xfrm>
          <a:prstGeom prst="rect">
            <a:avLst/>
          </a:prstGeom>
          <a:solidFill>
            <a:schemeClr val="tx2"/>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88920876"/>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7" name="Rectangle 6"/>
          <p:cNvSpPr/>
          <p:nvPr userDrawn="1"/>
        </p:nvSpPr>
        <p:spPr>
          <a:xfrm>
            <a:off x="-152400" y="2667000"/>
            <a:ext cx="9525000" cy="1600200"/>
          </a:xfrm>
          <a:prstGeom prst="rect">
            <a:avLst/>
          </a:prstGeom>
          <a:solidFill>
            <a:schemeClr val="accent3"/>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12791348"/>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7" name="Rectangle 6"/>
          <p:cNvSpPr/>
          <p:nvPr userDrawn="1"/>
        </p:nvSpPr>
        <p:spPr>
          <a:xfrm>
            <a:off x="-152400" y="2667000"/>
            <a:ext cx="9525000" cy="1600200"/>
          </a:xfrm>
          <a:prstGeom prst="rect">
            <a:avLst/>
          </a:prstGeom>
          <a:solidFill>
            <a:schemeClr val="accent6"/>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3010652207"/>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81242050"/>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7" name="Rectangle 6"/>
          <p:cNvSpPr/>
          <p:nvPr userDrawn="1"/>
        </p:nvSpPr>
        <p:spPr>
          <a:xfrm>
            <a:off x="-152400" y="2667000"/>
            <a:ext cx="9525000" cy="1600200"/>
          </a:xfrm>
          <a:prstGeom prst="rect">
            <a:avLst/>
          </a:prstGeom>
          <a:solidFill>
            <a:schemeClr val="accent1"/>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03041441"/>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1FDFFD16-8FFB-472B-BF6C-0F240E3277BD}" type="datetime1">
              <a:rPr lang="en-US">
                <a:solidFill>
                  <a:srgbClr val="000000"/>
                </a:solidFill>
              </a:rPr>
              <a:pPr>
                <a:defRPr/>
              </a:pPr>
              <a:t>07/07/18</a:t>
            </a:fld>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559351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6" name="Rectangle 5"/>
          <p:cNvSpPr/>
          <p:nvPr userDrawn="1"/>
        </p:nvSpPr>
        <p:spPr>
          <a:xfrm>
            <a:off x="-76200" y="457200"/>
            <a:ext cx="9296400" cy="533400"/>
          </a:xfrm>
          <a:prstGeom prst="rect">
            <a:avLst/>
          </a:prstGeom>
          <a:solidFill>
            <a:schemeClr val="tx2"/>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0638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29683" y="6105632"/>
            <a:ext cx="2100625" cy="484961"/>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ftr" sz="quarter" idx="5"/>
          </p:nvPr>
        </p:nvSpPr>
        <p:spPr>
          <a:xfrm>
            <a:off x="3108960" y="6377940"/>
            <a:ext cx="2926080" cy="276999"/>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457200" y="6377940"/>
            <a:ext cx="2103120" cy="276999"/>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07/07/18</a:t>
            </a:fld>
            <a:endParaRPr lang="en-US"/>
          </a:p>
        </p:txBody>
      </p:sp>
      <p:sp>
        <p:nvSpPr>
          <p:cNvPr id="4" name="Holder 4"/>
          <p:cNvSpPr>
            <a:spLocks noGrp="1"/>
          </p:cNvSpPr>
          <p:nvPr>
            <p:ph type="sldNum" sz="quarter" idx="7"/>
          </p:nvPr>
        </p:nvSpPr>
        <p:spPr>
          <a:xfrm>
            <a:off x="6583680" y="6377940"/>
            <a:ext cx="2103120" cy="276999"/>
          </a:xfrm>
          <a:prstGeom prst="rect">
            <a:avLst/>
          </a:prstGeom>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8854634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6" name="Rectangle 5"/>
          <p:cNvSpPr/>
          <p:nvPr userDrawn="1"/>
        </p:nvSpPr>
        <p:spPr>
          <a:xfrm>
            <a:off x="-76200" y="457200"/>
            <a:ext cx="92964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2"/>
          <p:cNvSpPr>
            <a:spLocks noGrp="1"/>
          </p:cNvSpPr>
          <p:nvPr>
            <p:ph type="sldNum" sz="quarter" idx="4"/>
          </p:nvPr>
        </p:nvSpPr>
        <p:spPr>
          <a:xfrm>
            <a:off x="6588224" y="630932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1344C7-2F91-4EF5-9F90-557DD76EE0D6}" type="slidenum">
              <a:rPr lang="en-US" smtClean="0">
                <a:solidFill>
                  <a:srgbClr val="958D85">
                    <a:tint val="75000"/>
                  </a:srgbClr>
                </a:solidFill>
              </a:rPr>
              <a:pPr/>
              <a:t>‹Nr.›</a:t>
            </a:fld>
            <a:endParaRPr lang="en-US">
              <a:solidFill>
                <a:srgbClr val="958D85">
                  <a:tint val="75000"/>
                </a:srgbClr>
              </a:solidFill>
            </a:endParaRPr>
          </a:p>
        </p:txBody>
      </p:sp>
    </p:spTree>
    <p:extLst>
      <p:ext uri="{BB962C8B-B14F-4D97-AF65-F5344CB8AC3E}">
        <p14:creationId xmlns:p14="http://schemas.microsoft.com/office/powerpoint/2010/main" val="1376585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6" name="Rectangle 5"/>
          <p:cNvSpPr/>
          <p:nvPr userDrawn="1"/>
        </p:nvSpPr>
        <p:spPr>
          <a:xfrm>
            <a:off x="-76200" y="457200"/>
            <a:ext cx="9296400" cy="533400"/>
          </a:xfrm>
          <a:prstGeom prst="rect">
            <a:avLst/>
          </a:prstGeom>
          <a:solidFill>
            <a:srgbClr val="005DAA"/>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1344C7-2F91-4EF5-9F90-557DD76EE0D6}" type="slidenum">
              <a:rPr lang="en-US" smtClean="0">
                <a:solidFill>
                  <a:srgbClr val="958D85">
                    <a:tint val="75000"/>
                  </a:srgbClr>
                </a:solidFill>
              </a:rPr>
              <a:pPr/>
              <a:t>‹Nr.›</a:t>
            </a:fld>
            <a:endParaRPr lang="en-US">
              <a:solidFill>
                <a:srgbClr val="958D85">
                  <a:tint val="75000"/>
                </a:srgbClr>
              </a:solidFill>
            </a:endParaRPr>
          </a:p>
        </p:txBody>
      </p:sp>
    </p:spTree>
    <p:extLst>
      <p:ext uri="{BB962C8B-B14F-4D97-AF65-F5344CB8AC3E}">
        <p14:creationId xmlns:p14="http://schemas.microsoft.com/office/powerpoint/2010/main" val="3768162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6" name="Rectangle 5"/>
          <p:cNvSpPr/>
          <p:nvPr userDrawn="1"/>
        </p:nvSpPr>
        <p:spPr>
          <a:xfrm>
            <a:off x="-76200" y="457200"/>
            <a:ext cx="9296400" cy="533400"/>
          </a:xfrm>
          <a:prstGeom prst="rect">
            <a:avLst/>
          </a:prstGeom>
          <a:solidFill>
            <a:schemeClr val="tx2"/>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78504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6" name="Rectangle 5"/>
          <p:cNvSpPr/>
          <p:nvPr userDrawn="1"/>
        </p:nvSpPr>
        <p:spPr>
          <a:xfrm>
            <a:off x="-76200" y="457200"/>
            <a:ext cx="9296400" cy="533400"/>
          </a:xfrm>
          <a:prstGeom prst="rect">
            <a:avLst/>
          </a:prstGeom>
          <a:solidFill>
            <a:schemeClr val="accent3"/>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9676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6" name="Rectangle 5"/>
          <p:cNvSpPr/>
          <p:nvPr userDrawn="1"/>
        </p:nvSpPr>
        <p:spPr>
          <a:xfrm>
            <a:off x="-76200" y="457200"/>
            <a:ext cx="9296400" cy="533400"/>
          </a:xfrm>
          <a:prstGeom prst="rect">
            <a:avLst/>
          </a:prstGeom>
          <a:solidFill>
            <a:schemeClr val="accent6"/>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43849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22777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539549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50669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fld id="{A11EC939-C0CA-4A54-B8D2-A152B68CC0BC}" type="datetime1">
              <a:rPr lang="en-US">
                <a:solidFill>
                  <a:srgbClr val="000000"/>
                </a:solidFill>
              </a:rPr>
              <a:pPr>
                <a:defRPr/>
              </a:pPr>
              <a:t>07/07/18</a:t>
            </a:fld>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8615463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a:latin typeface="Arial Narrow"/>
                <a:cs typeface="Arial Narrow"/>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50869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defRPr sz="3600">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51279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172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740495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036154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1609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268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70538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b="1"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3654172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7" name="Rectangle 6"/>
          <p:cNvSpPr/>
          <p:nvPr userDrawn="1"/>
        </p:nvSpPr>
        <p:spPr>
          <a:xfrm>
            <a:off x="-152400" y="2667000"/>
            <a:ext cx="9525000" cy="1600200"/>
          </a:xfrm>
          <a:prstGeom prst="rect">
            <a:avLst/>
          </a:prstGeom>
          <a:solidFill>
            <a:schemeClr val="accent1"/>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58657214"/>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875" y="1084263"/>
            <a:ext cx="4360863" cy="5160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83138" y="1084263"/>
            <a:ext cx="4360862" cy="5160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fld id="{B21000DB-4D72-44E0-8173-2B175FC4E6CD}" type="datetime1">
              <a:rPr lang="en-US">
                <a:solidFill>
                  <a:srgbClr val="000000"/>
                </a:solidFill>
              </a:rPr>
              <a:pPr>
                <a:defRPr/>
              </a:pPr>
              <a:t>07/07/18</a:t>
            </a:fld>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2827309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7" name="Rectangle 6"/>
          <p:cNvSpPr/>
          <p:nvPr userDrawn="1"/>
        </p:nvSpPr>
        <p:spPr>
          <a:xfrm>
            <a:off x="-152400" y="2667000"/>
            <a:ext cx="9525000" cy="1600200"/>
          </a:xfrm>
          <a:prstGeom prst="rect">
            <a:avLst/>
          </a:prstGeom>
          <a:solidFill>
            <a:srgbClr val="005DAA"/>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19599922"/>
      </p:ext>
    </p:extLst>
  </p:cSld>
  <p:clrMapOvr>
    <a:masterClrMapping/>
  </p:clrMapOvr>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7" name="Rectangle 6"/>
          <p:cNvSpPr/>
          <p:nvPr userDrawn="1"/>
        </p:nvSpPr>
        <p:spPr>
          <a:xfrm>
            <a:off x="-152400" y="2667000"/>
            <a:ext cx="9525000" cy="1600200"/>
          </a:xfrm>
          <a:prstGeom prst="rect">
            <a:avLst/>
          </a:prstGeom>
          <a:solidFill>
            <a:schemeClr val="tx2"/>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01943452"/>
      </p:ext>
    </p:extLst>
  </p:cSld>
  <p:clrMapOvr>
    <a:masterClrMapping/>
  </p:clrMapOvr>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7" name="Rectangle 6"/>
          <p:cNvSpPr/>
          <p:nvPr userDrawn="1"/>
        </p:nvSpPr>
        <p:spPr>
          <a:xfrm>
            <a:off x="-152400" y="2667000"/>
            <a:ext cx="9525000" cy="1600200"/>
          </a:xfrm>
          <a:prstGeom prst="rect">
            <a:avLst/>
          </a:prstGeom>
          <a:solidFill>
            <a:schemeClr val="accent3"/>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68500506"/>
      </p:ext>
    </p:extLst>
  </p:cSld>
  <p:clrMapOvr>
    <a:masterClrMapping/>
  </p:clrMapOvr>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7" name="Rectangle 6"/>
          <p:cNvSpPr/>
          <p:nvPr userDrawn="1"/>
        </p:nvSpPr>
        <p:spPr>
          <a:xfrm>
            <a:off x="-152400" y="2667000"/>
            <a:ext cx="9525000" cy="1600200"/>
          </a:xfrm>
          <a:prstGeom prst="rect">
            <a:avLst/>
          </a:prstGeom>
          <a:solidFill>
            <a:schemeClr val="accent6"/>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97678396"/>
      </p:ext>
    </p:extLst>
  </p:cSld>
  <p:clrMapOvr>
    <a:masterClrMapping/>
  </p:clrMapOvr>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492381666"/>
      </p:ext>
    </p:extLst>
  </p:cSld>
  <p:clrMapOvr>
    <a:masterClrMapping/>
  </p:clrMapOvr>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F6616DD-B007-4FC5-877A-CAE37F7D6E84}" type="datetimeFigureOut">
              <a:rPr lang="en-US" smtClean="0">
                <a:solidFill>
                  <a:srgbClr val="958D85"/>
                </a:solidFill>
              </a:rPr>
              <a:pPr/>
              <a:t>07/07/18</a:t>
            </a:fld>
            <a:endParaRPr lang="en-US">
              <a:solidFill>
                <a:srgbClr val="958D85"/>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srgbClr val="958D85"/>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5F31E69-9C5D-448F-993A-8B801886229D}" type="slidenum">
              <a:rPr lang="en-US" smtClean="0">
                <a:solidFill>
                  <a:srgbClr val="958D85"/>
                </a:solidFill>
              </a:rPr>
              <a:pPr/>
              <a:t>‹Nr.›</a:t>
            </a:fld>
            <a:endParaRPr lang="en-US">
              <a:solidFill>
                <a:srgbClr val="958D85"/>
              </a:solidFill>
            </a:endParaRPr>
          </a:p>
        </p:txBody>
      </p:sp>
    </p:spTree>
    <p:extLst>
      <p:ext uri="{BB962C8B-B14F-4D97-AF65-F5344CB8AC3E}">
        <p14:creationId xmlns:p14="http://schemas.microsoft.com/office/powerpoint/2010/main" val="1741817291"/>
      </p:ext>
    </p:extLst>
  </p:cSld>
  <p:clrMapOvr>
    <a:masterClrMapping/>
  </p:clrMapOvr>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7" name="Rectangle 6"/>
          <p:cNvSpPr/>
          <p:nvPr userDrawn="1"/>
        </p:nvSpPr>
        <p:spPr>
          <a:xfrm>
            <a:off x="-152400" y="2667000"/>
            <a:ext cx="9525000" cy="1600200"/>
          </a:xfrm>
          <a:prstGeom prst="rect">
            <a:avLst/>
          </a:prstGeom>
          <a:solidFill>
            <a:schemeClr val="accent1"/>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882664282"/>
      </p:ext>
    </p:extLst>
  </p:cSld>
  <p:clrMapOvr>
    <a:masterClrMapping/>
  </p:clrMapOvr>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7" name="Rectangle 6"/>
          <p:cNvSpPr/>
          <p:nvPr userDrawn="1"/>
        </p:nvSpPr>
        <p:spPr>
          <a:xfrm>
            <a:off x="-152400" y="2667000"/>
            <a:ext cx="9525000" cy="1600200"/>
          </a:xfrm>
          <a:prstGeom prst="rect">
            <a:avLst/>
          </a:prstGeom>
          <a:solidFill>
            <a:schemeClr val="accent1"/>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888222881"/>
      </p:ext>
    </p:extLst>
  </p:cSld>
  <p:clrMapOvr>
    <a:masterClrMapping/>
  </p:clrMapOvr>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7" name="Rectangle 6"/>
          <p:cNvSpPr/>
          <p:nvPr userDrawn="1"/>
        </p:nvSpPr>
        <p:spPr>
          <a:xfrm>
            <a:off x="-152400" y="2667000"/>
            <a:ext cx="9525000" cy="1600200"/>
          </a:xfrm>
          <a:prstGeom prst="rect">
            <a:avLst/>
          </a:prstGeom>
          <a:solidFill>
            <a:srgbClr val="005DAA"/>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26141216"/>
      </p:ext>
    </p:extLst>
  </p:cSld>
  <p:clrMapOvr>
    <a:masterClrMapping/>
  </p:clrMapOvr>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7" name="Rectangle 6"/>
          <p:cNvSpPr/>
          <p:nvPr userDrawn="1"/>
        </p:nvSpPr>
        <p:spPr>
          <a:xfrm>
            <a:off x="-152400" y="2667000"/>
            <a:ext cx="9525000" cy="1600200"/>
          </a:xfrm>
          <a:prstGeom prst="rect">
            <a:avLst/>
          </a:prstGeom>
          <a:solidFill>
            <a:schemeClr val="tx2"/>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01654912"/>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fld id="{AB6B28F8-CE64-49CE-A88A-28A00B108AD4}" type="datetime1">
              <a:rPr lang="en-US">
                <a:solidFill>
                  <a:srgbClr val="000000"/>
                </a:solidFill>
              </a:rPr>
              <a:pPr>
                <a:defRPr/>
              </a:pPr>
              <a:t>07/07/18</a:t>
            </a:fld>
            <a:endParaRPr lang="en-US">
              <a:solidFill>
                <a:srgbClr val="000000"/>
              </a:solidFill>
            </a:endParaRPr>
          </a:p>
        </p:txBody>
      </p:sp>
      <p:sp>
        <p:nvSpPr>
          <p:cNvPr id="8"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113514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7" name="Rectangle 6"/>
          <p:cNvSpPr/>
          <p:nvPr userDrawn="1"/>
        </p:nvSpPr>
        <p:spPr>
          <a:xfrm>
            <a:off x="-152400" y="2667000"/>
            <a:ext cx="9525000" cy="1600200"/>
          </a:xfrm>
          <a:prstGeom prst="rect">
            <a:avLst/>
          </a:prstGeom>
          <a:solidFill>
            <a:schemeClr val="accent3"/>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54325496"/>
      </p:ext>
    </p:extLst>
  </p:cSld>
  <p:clrMapOvr>
    <a:masterClrMapping/>
  </p:clrMapOvr>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7" name="Rectangle 6"/>
          <p:cNvSpPr/>
          <p:nvPr userDrawn="1"/>
        </p:nvSpPr>
        <p:spPr>
          <a:xfrm>
            <a:off x="-152400" y="2667000"/>
            <a:ext cx="9525000" cy="1600200"/>
          </a:xfrm>
          <a:prstGeom prst="rect">
            <a:avLst/>
          </a:prstGeom>
          <a:solidFill>
            <a:schemeClr val="accent6"/>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36819269"/>
      </p:ext>
    </p:extLst>
  </p:cSld>
  <p:clrMapOvr>
    <a:masterClrMapping/>
  </p:clrMapOvr>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20557380"/>
      </p:ext>
    </p:extLst>
  </p:cSld>
  <p:clrMapOvr>
    <a:masterClrMapping/>
  </p:clrMapOvr>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F6616DD-B007-4FC5-877A-CAE37F7D6E84}" type="datetimeFigureOut">
              <a:rPr lang="en-US" smtClean="0">
                <a:solidFill>
                  <a:srgbClr val="958D85"/>
                </a:solidFill>
              </a:rPr>
              <a:pPr/>
              <a:t>07/07/18</a:t>
            </a:fld>
            <a:endParaRPr lang="en-US">
              <a:solidFill>
                <a:srgbClr val="958D85"/>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srgbClr val="958D85"/>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5F31E69-9C5D-448F-993A-8B801886229D}" type="slidenum">
              <a:rPr lang="en-US" smtClean="0">
                <a:solidFill>
                  <a:srgbClr val="958D85"/>
                </a:solidFill>
              </a:rPr>
              <a:pPr/>
              <a:t>‹Nr.›</a:t>
            </a:fld>
            <a:endParaRPr lang="en-US">
              <a:solidFill>
                <a:srgbClr val="958D85"/>
              </a:solidFill>
            </a:endParaRPr>
          </a:p>
        </p:txBody>
      </p:sp>
    </p:spTree>
    <p:extLst>
      <p:ext uri="{BB962C8B-B14F-4D97-AF65-F5344CB8AC3E}">
        <p14:creationId xmlns:p14="http://schemas.microsoft.com/office/powerpoint/2010/main" val="894051192"/>
      </p:ext>
    </p:extLst>
  </p:cSld>
  <p:clrMapOvr>
    <a:masterClrMapping/>
  </p:clrMapOvr>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7" name="Rectangle 6"/>
          <p:cNvSpPr/>
          <p:nvPr userDrawn="1"/>
        </p:nvSpPr>
        <p:spPr>
          <a:xfrm>
            <a:off x="-152400" y="2667000"/>
            <a:ext cx="9525000" cy="1600200"/>
          </a:xfrm>
          <a:prstGeom prst="rect">
            <a:avLst/>
          </a:prstGeom>
          <a:solidFill>
            <a:schemeClr val="accent1"/>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24614989"/>
      </p:ext>
    </p:extLst>
  </p:cSld>
  <p:clrMapOvr>
    <a:masterClrMapping/>
  </p:clrMapOvr>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a:solidFill>
                <a:srgbClr val="FFFFFF"/>
              </a:solidFill>
              <a:ea typeface="ヒラギノ角ゴ Pro W3" pitchFamily="-84" charset="-128"/>
            </a:endParaRPr>
          </a:p>
        </p:txBody>
      </p:sp>
      <p:sp>
        <p:nvSpPr>
          <p:cNvPr id="5" name="Rectangle 4"/>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fontAlgn="base" hangingPunct="0">
              <a:spcBef>
                <a:spcPct val="0"/>
              </a:spcBef>
              <a:spcAft>
                <a:spcPct val="0"/>
              </a:spcAft>
              <a:defRPr/>
            </a:pPr>
            <a:endParaRPr lang="en-US" sz="2400">
              <a:solidFill>
                <a:srgbClr val="FFFFFF"/>
              </a:solidFill>
              <a:ea typeface="ヒラギノ角ゴ Pro W3" pitchFamily="-84" charset="-128"/>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460676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a:solidFill>
                <a:srgbClr val="FFFFFF"/>
              </a:solidFill>
              <a:ea typeface="ヒラギノ角ゴ Pro W3" pitchFamily="-84" charset="-128"/>
            </a:endParaRPr>
          </a:p>
        </p:txBody>
      </p:sp>
      <p:sp>
        <p:nvSpPr>
          <p:cNvPr id="5" name="Rectangle 4"/>
          <p:cNvSpPr>
            <a:spLocks noChangeArrowheads="1"/>
          </p:cNvSpPr>
          <p:nvPr userDrawn="1"/>
        </p:nvSpPr>
        <p:spPr bwMode="auto">
          <a:xfrm>
            <a:off x="-76200" y="457200"/>
            <a:ext cx="92964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fontAlgn="base" hangingPunct="0">
              <a:spcBef>
                <a:spcPct val="0"/>
              </a:spcBef>
              <a:spcAft>
                <a:spcPct val="0"/>
              </a:spcAft>
              <a:defRPr/>
            </a:pPr>
            <a:endParaRPr lang="en-US" sz="2400">
              <a:solidFill>
                <a:srgbClr val="FFFFFF"/>
              </a:solidFill>
              <a:ea typeface="ヒラギノ角ゴ Pro W3" pitchFamily="-84" charset="-128"/>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999676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a:solidFill>
                <a:srgbClr val="FFFFFF"/>
              </a:solidFill>
              <a:ea typeface="ヒラギノ角ゴ Pro W3" pitchFamily="-84" charset="-128"/>
            </a:endParaRPr>
          </a:p>
        </p:txBody>
      </p:sp>
      <p:sp>
        <p:nvSpPr>
          <p:cNvPr id="5" name="Rectangle 4"/>
          <p:cNvSpPr>
            <a:spLocks noChangeArrowheads="1"/>
          </p:cNvSpPr>
          <p:nvPr userDrawn="1"/>
        </p:nvSpPr>
        <p:spPr bwMode="auto">
          <a:xfrm>
            <a:off x="-76200" y="457200"/>
            <a:ext cx="92964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fontAlgn="base" hangingPunct="0">
              <a:spcBef>
                <a:spcPct val="0"/>
              </a:spcBef>
              <a:spcAft>
                <a:spcPct val="0"/>
              </a:spcAft>
              <a:defRPr/>
            </a:pPr>
            <a:endParaRPr lang="en-US" sz="2400">
              <a:solidFill>
                <a:srgbClr val="FFFFFF"/>
              </a:solidFill>
              <a:ea typeface="ヒラギノ角ゴ Pro W3" pitchFamily="-84" charset="-128"/>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563675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a:solidFill>
                <a:srgbClr val="FFFFFF"/>
              </a:solidFill>
              <a:ea typeface="ヒラギノ角ゴ Pro W3" pitchFamily="-84" charset="-128"/>
            </a:endParaRPr>
          </a:p>
        </p:txBody>
      </p:sp>
      <p:sp>
        <p:nvSpPr>
          <p:cNvPr id="5" name="Rectangle 4"/>
          <p:cNvSpPr>
            <a:spLocks noChangeArrowheads="1"/>
          </p:cNvSpPr>
          <p:nvPr userDrawn="1"/>
        </p:nvSpPr>
        <p:spPr bwMode="auto">
          <a:xfrm>
            <a:off x="-76200" y="457200"/>
            <a:ext cx="92964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fontAlgn="base" hangingPunct="0">
              <a:spcBef>
                <a:spcPct val="0"/>
              </a:spcBef>
              <a:spcAft>
                <a:spcPct val="0"/>
              </a:spcAft>
              <a:defRPr/>
            </a:pPr>
            <a:endParaRPr lang="en-US" sz="2400">
              <a:solidFill>
                <a:srgbClr val="FFFFFF"/>
              </a:solidFill>
              <a:ea typeface="ヒラギノ角ゴ Pro W3" pitchFamily="-84" charset="-128"/>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12057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fontAlgn="base" hangingPunct="0">
              <a:spcBef>
                <a:spcPct val="0"/>
              </a:spcBef>
              <a:spcAft>
                <a:spcPct val="0"/>
              </a:spcAft>
              <a:defRPr/>
            </a:pPr>
            <a:endParaRPr lang="en-US" sz="2400">
              <a:solidFill>
                <a:srgbClr val="FFFFFF"/>
              </a:solidFill>
              <a:ea typeface="ヒラギノ角ゴ Pro W3" pitchFamily="-84" charset="-128"/>
            </a:endParaRPr>
          </a:p>
        </p:txBody>
      </p:sp>
      <p:sp>
        <p:nvSpPr>
          <p:cNvPr id="5" name="Rectangle 4"/>
          <p:cNvSpPr>
            <a:spLocks noChangeArrowheads="1"/>
          </p:cNvSpPr>
          <p:nvPr userDrawn="1"/>
        </p:nvSpPr>
        <p:spPr bwMode="auto">
          <a:xfrm>
            <a:off x="-76200" y="457200"/>
            <a:ext cx="9296400" cy="53340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fontAlgn="base" hangingPunct="0">
              <a:spcBef>
                <a:spcPct val="0"/>
              </a:spcBef>
              <a:spcAft>
                <a:spcPct val="0"/>
              </a:spcAft>
              <a:defRPr/>
            </a:pPr>
            <a:endParaRPr lang="en-US" sz="2400">
              <a:solidFill>
                <a:srgbClr val="FFFFFF"/>
              </a:solidFill>
              <a:ea typeface="ヒラギノ角ゴ Pro W3" pitchFamily="-84" charset="-128"/>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33930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fld id="{07733247-F9A6-4185-9757-41990CFAFF72}" type="datetime1">
              <a:rPr lang="en-US">
                <a:solidFill>
                  <a:srgbClr val="000000"/>
                </a:solidFill>
              </a:rPr>
              <a:pPr>
                <a:defRPr/>
              </a:pPr>
              <a:t>07/07/18</a:t>
            </a:fld>
            <a:endParaRPr lang="en-US">
              <a:solidFill>
                <a:srgbClr val="000000"/>
              </a:solidFill>
            </a:endParaRPr>
          </a:p>
        </p:txBody>
      </p:sp>
      <p:sp>
        <p:nvSpPr>
          <p:cNvPr id="4"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6262201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17484729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6422019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927408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455798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600">
                <a:latin typeface="Arial Narrow"/>
                <a:cs typeface="Arial Narrow"/>
              </a:defRPr>
            </a:lvl1pPr>
          </a:lstStyle>
          <a:p>
            <a:r>
              <a:rPr lang="en-US" smtClean="0"/>
              <a:t>Click to edit Master title style</a:t>
            </a:r>
            <a:endParaRPr lang="en-US" dirty="0"/>
          </a:p>
        </p:txBody>
      </p:sp>
    </p:spTree>
    <p:extLst>
      <p:ext uri="{BB962C8B-B14F-4D97-AF65-F5344CB8AC3E}">
        <p14:creationId xmlns:p14="http://schemas.microsoft.com/office/powerpoint/2010/main" val="38130885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8919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0420845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4903820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2487111"/>
      </p:ext>
    </p:extLst>
  </p:cSld>
  <p:clrMapOvr>
    <a:masterClrMapping/>
  </p:clrMapOvr>
  <p:transition xmlns:p14="http://schemas.microsoft.com/office/powerpoint/2010/main" spd="slow"/>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957486"/>
      </p:ext>
    </p:extLst>
  </p:cSld>
  <p:clrMapOvr>
    <a:masterClrMapping/>
  </p:clrMapOvr>
  <p:transition xmlns:p14="http://schemas.microsoft.com/office/powerpoint/2010/mai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fld id="{DFDCCC34-2B85-453D-BF25-CC84916DF432}" type="datetime1">
              <a:rPr lang="en-US">
                <a:solidFill>
                  <a:srgbClr val="000000"/>
                </a:solidFill>
              </a:rPr>
              <a:pPr>
                <a:defRPr/>
              </a:pPr>
              <a:t>07/07/18</a:t>
            </a:fld>
            <a:endParaRPr lang="en-US">
              <a:solidFill>
                <a:srgbClr val="000000"/>
              </a:solidFill>
            </a:endParaRPr>
          </a:p>
        </p:txBody>
      </p:sp>
      <p:sp>
        <p:nvSpPr>
          <p:cNvPr id="3"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7213288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5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b="1" dirty="0">
              <a:solidFill>
                <a:prstClr val="white"/>
              </a:solidFill>
            </a:endParaRPr>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add subheading</a:t>
            </a:r>
          </a:p>
        </p:txBody>
      </p:sp>
      <p:sp>
        <p:nvSpPr>
          <p:cNvPr id="7" name="Content Placeholder 2"/>
          <p:cNvSpPr>
            <a:spLocks noGrp="1"/>
          </p:cNvSpPr>
          <p:nvPr>
            <p:ph idx="10" hasCustomPrompt="1"/>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dirty="0" smtClean="0"/>
              <a:t>Bullet Points First level</a:t>
            </a:r>
          </a:p>
          <a:p>
            <a:pPr lvl="1"/>
            <a:r>
              <a:rPr lang="en-US" dirty="0" smtClean="0"/>
              <a:t>Second level</a:t>
            </a:r>
            <a:br>
              <a:rPr lang="en-US" dirty="0" smtClean="0"/>
            </a:br>
            <a:endParaRPr lang="en-US" dirty="0" smtClean="0"/>
          </a:p>
          <a:p>
            <a:pPr lvl="1"/>
            <a:endParaRPr lang="en-US" dirty="0" smtClean="0"/>
          </a:p>
        </p:txBody>
      </p:sp>
    </p:spTree>
    <p:extLst>
      <p:ext uri="{BB962C8B-B14F-4D97-AF65-F5344CB8AC3E}">
        <p14:creationId xmlns:p14="http://schemas.microsoft.com/office/powerpoint/2010/main" val="1082446252"/>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8B13BCCE-4D9A-44A5-B4AC-70ED04637F60}" type="datetime1">
              <a:rPr lang="en-US">
                <a:solidFill>
                  <a:srgbClr val="000000"/>
                </a:solidFill>
              </a:rPr>
              <a:pPr>
                <a:defRPr/>
              </a:pPr>
              <a:t>07/07/18</a:t>
            </a:fld>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7709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5780528F-5B02-49D8-AE41-3A79B39487A5}" type="datetime1">
              <a:rPr lang="en-US">
                <a:solidFill>
                  <a:srgbClr val="000000"/>
                </a:solidFill>
              </a:rPr>
              <a:pPr>
                <a:defRPr/>
              </a:pPr>
              <a:t>07/07/18</a:t>
            </a:fld>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14181969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theme" Target="../theme/theme2.xml"/><Relationship Id="rId11"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Relationship Id="rId16" Type="http://schemas.openxmlformats.org/officeDocument/2006/relationships/slideLayout" Target="../slideLayouts/slideLayout37.xml"/><Relationship Id="rId17" Type="http://schemas.openxmlformats.org/officeDocument/2006/relationships/slideLayout" Target="../slideLayouts/slideLayout38.xml"/><Relationship Id="rId18" Type="http://schemas.openxmlformats.org/officeDocument/2006/relationships/theme" Target="../theme/theme3.xml"/><Relationship Id="rId19" Type="http://schemas.openxmlformats.org/officeDocument/2006/relationships/image" Target="../media/image5.png"/><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theme" Target="../theme/theme4.xml"/><Relationship Id="rId10" Type="http://schemas.openxmlformats.org/officeDocument/2006/relationships/image" Target="../media/image3.png"/><Relationship Id="rId1" Type="http://schemas.openxmlformats.org/officeDocument/2006/relationships/slideLayout" Target="../slideLayouts/slideLayout39.xml"/><Relationship Id="rId2"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theme" Target="../theme/theme5.xml"/><Relationship Id="rId10" Type="http://schemas.openxmlformats.org/officeDocument/2006/relationships/image" Target="../media/image3.png"/><Relationship Id="rId1" Type="http://schemas.openxmlformats.org/officeDocument/2006/relationships/slideLayout" Target="../slideLayouts/slideLayout47.xml"/><Relationship Id="rId2"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slideLayout" Target="../slideLayouts/slideLayout68.xml"/><Relationship Id="rId15" Type="http://schemas.openxmlformats.org/officeDocument/2006/relationships/slideLayout" Target="../slideLayouts/slideLayout69.xml"/><Relationship Id="rId16" Type="http://schemas.openxmlformats.org/officeDocument/2006/relationships/slideLayout" Target="../slideLayouts/slideLayout70.xml"/><Relationship Id="rId17" Type="http://schemas.openxmlformats.org/officeDocument/2006/relationships/theme" Target="../theme/theme6.xml"/><Relationship Id="rId18" Type="http://schemas.openxmlformats.org/officeDocument/2006/relationships/image" Target="../media/image6.png"/><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6" name="Rectangle 6"/>
          <p:cNvSpPr>
            <a:spLocks noGrp="1" noChangeArrowheads="1"/>
          </p:cNvSpPr>
          <p:nvPr>
            <p:ph type="title"/>
          </p:nvPr>
        </p:nvSpPr>
        <p:spPr bwMode="auto">
          <a:xfrm>
            <a:off x="269875" y="0"/>
            <a:ext cx="8229600"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087" name="Rectangle 7"/>
          <p:cNvSpPr>
            <a:spLocks noGrp="1" noChangeArrowheads="1"/>
          </p:cNvSpPr>
          <p:nvPr>
            <p:ph type="body" idx="1"/>
          </p:nvPr>
        </p:nvSpPr>
        <p:spPr bwMode="auto">
          <a:xfrm>
            <a:off x="269875" y="1084263"/>
            <a:ext cx="8874125" cy="516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082" name="Rectangle 2"/>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latin typeface="Calibri" pitchFamily="34" charset="0"/>
              </a:defRPr>
            </a:lvl1pPr>
          </a:lstStyle>
          <a:p>
            <a:pPr defTabSz="457200" fontAlgn="base">
              <a:spcBef>
                <a:spcPct val="0"/>
              </a:spcBef>
              <a:spcAft>
                <a:spcPct val="0"/>
              </a:spcAft>
              <a:defRPr/>
            </a:pPr>
            <a:fld id="{D55E5D1C-B5EF-4CD9-8C69-7BA86FF91DE5}" type="datetime1">
              <a:rPr lang="en-US">
                <a:solidFill>
                  <a:srgbClr val="000000"/>
                </a:solidFill>
              </a:rPr>
              <a:pPr defTabSz="457200" fontAlgn="base">
                <a:spcBef>
                  <a:spcPct val="0"/>
                </a:spcBef>
                <a:spcAft>
                  <a:spcPct val="0"/>
                </a:spcAft>
                <a:defRPr/>
              </a:pPr>
              <a:t>07/07/18</a:t>
            </a:fld>
            <a:endParaRPr lang="en-US">
              <a:solidFill>
                <a:srgbClr val="000000"/>
              </a:solidFill>
            </a:endParaRPr>
          </a:p>
        </p:txBody>
      </p:sp>
      <p:sp>
        <p:nvSpPr>
          <p:cNvPr id="174083" name="Rectangle 3"/>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Calibri" pitchFamily="34" charset="0"/>
              </a:defRPr>
            </a:lvl1pPr>
          </a:lstStyle>
          <a:p>
            <a:pPr defTabSz="457200" fontAlgn="base">
              <a:spcBef>
                <a:spcPct val="0"/>
              </a:spcBef>
              <a:spcAft>
                <a:spcPct val="0"/>
              </a:spcAft>
              <a:defRPr/>
            </a:pPr>
            <a:endParaRPr lang="en-US">
              <a:solidFill>
                <a:srgbClr val="000000"/>
              </a:solidFill>
            </a:endParaRPr>
          </a:p>
        </p:txBody>
      </p:sp>
      <p:pic>
        <p:nvPicPr>
          <p:cNvPr id="1031" name="Picture 1"/>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442200" y="6451600"/>
            <a:ext cx="154463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03451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spcBef>
          <a:spcPct val="0"/>
        </a:spcBef>
        <a:spcAft>
          <a:spcPct val="0"/>
        </a:spcAft>
        <a:defRPr sz="4000">
          <a:solidFill>
            <a:schemeClr val="bg1"/>
          </a:solidFill>
          <a:latin typeface="+mj-lt"/>
          <a:ea typeface="MS PGothic" pitchFamily="34" charset="-128"/>
          <a:cs typeface="+mj-cs"/>
        </a:defRPr>
      </a:lvl1pPr>
      <a:lvl2pPr algn="l" rtl="0" eaLnBrk="0" fontAlgn="base" hangingPunct="0">
        <a:spcBef>
          <a:spcPct val="0"/>
        </a:spcBef>
        <a:spcAft>
          <a:spcPct val="0"/>
        </a:spcAft>
        <a:defRPr sz="4000">
          <a:solidFill>
            <a:schemeClr val="bg1"/>
          </a:solidFill>
          <a:latin typeface="Arial" charset="0"/>
          <a:ea typeface="MS PGothic" pitchFamily="34" charset="-128"/>
          <a:cs typeface="Arial" charset="0"/>
        </a:defRPr>
      </a:lvl2pPr>
      <a:lvl3pPr algn="l" rtl="0" eaLnBrk="0" fontAlgn="base" hangingPunct="0">
        <a:spcBef>
          <a:spcPct val="0"/>
        </a:spcBef>
        <a:spcAft>
          <a:spcPct val="0"/>
        </a:spcAft>
        <a:defRPr sz="4000">
          <a:solidFill>
            <a:schemeClr val="bg1"/>
          </a:solidFill>
          <a:latin typeface="Arial" charset="0"/>
          <a:ea typeface="MS PGothic" pitchFamily="34" charset="-128"/>
          <a:cs typeface="Arial" charset="0"/>
        </a:defRPr>
      </a:lvl3pPr>
      <a:lvl4pPr algn="l" rtl="0" eaLnBrk="0" fontAlgn="base" hangingPunct="0">
        <a:spcBef>
          <a:spcPct val="0"/>
        </a:spcBef>
        <a:spcAft>
          <a:spcPct val="0"/>
        </a:spcAft>
        <a:defRPr sz="4000">
          <a:solidFill>
            <a:schemeClr val="bg1"/>
          </a:solidFill>
          <a:latin typeface="Arial" charset="0"/>
          <a:ea typeface="MS PGothic" pitchFamily="34" charset="-128"/>
          <a:cs typeface="Arial" charset="0"/>
        </a:defRPr>
      </a:lvl4pPr>
      <a:lvl5pPr algn="l" rtl="0" eaLnBrk="0" fontAlgn="base" hangingPunct="0">
        <a:spcBef>
          <a:spcPct val="0"/>
        </a:spcBef>
        <a:spcAft>
          <a:spcPct val="0"/>
        </a:spcAft>
        <a:defRPr sz="4000">
          <a:solidFill>
            <a:schemeClr val="bg1"/>
          </a:solidFill>
          <a:latin typeface="Arial" charset="0"/>
          <a:ea typeface="MS PGothic" pitchFamily="34" charset="-128"/>
          <a:cs typeface="Arial" charset="0"/>
        </a:defRPr>
      </a:lvl5pPr>
      <a:lvl6pPr marL="457200" algn="l" rtl="0" fontAlgn="base">
        <a:spcBef>
          <a:spcPct val="0"/>
        </a:spcBef>
        <a:spcAft>
          <a:spcPct val="0"/>
        </a:spcAft>
        <a:defRPr sz="4000">
          <a:solidFill>
            <a:schemeClr val="bg1"/>
          </a:solidFill>
          <a:latin typeface="Arial" charset="0"/>
          <a:ea typeface="ＭＳ Ｐゴシック" charset="0"/>
          <a:cs typeface="Arial" charset="0"/>
        </a:defRPr>
      </a:lvl6pPr>
      <a:lvl7pPr marL="914400" algn="l" rtl="0" fontAlgn="base">
        <a:spcBef>
          <a:spcPct val="0"/>
        </a:spcBef>
        <a:spcAft>
          <a:spcPct val="0"/>
        </a:spcAft>
        <a:defRPr sz="4000">
          <a:solidFill>
            <a:schemeClr val="bg1"/>
          </a:solidFill>
          <a:latin typeface="Arial" charset="0"/>
          <a:ea typeface="ＭＳ Ｐゴシック" charset="0"/>
          <a:cs typeface="Arial" charset="0"/>
        </a:defRPr>
      </a:lvl7pPr>
      <a:lvl8pPr marL="1371600" algn="l" rtl="0" fontAlgn="base">
        <a:spcBef>
          <a:spcPct val="0"/>
        </a:spcBef>
        <a:spcAft>
          <a:spcPct val="0"/>
        </a:spcAft>
        <a:defRPr sz="4000">
          <a:solidFill>
            <a:schemeClr val="bg1"/>
          </a:solidFill>
          <a:latin typeface="Arial" charset="0"/>
          <a:ea typeface="ＭＳ Ｐゴシック" charset="0"/>
          <a:cs typeface="Arial" charset="0"/>
        </a:defRPr>
      </a:lvl8pPr>
      <a:lvl9pPr marL="1828800" algn="l" rtl="0" fontAlgn="base">
        <a:spcBef>
          <a:spcPct val="0"/>
        </a:spcBef>
        <a:spcAft>
          <a:spcPct val="0"/>
        </a:spcAft>
        <a:defRPr sz="4000">
          <a:solidFill>
            <a:schemeClr val="bg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8557" y="6264610"/>
            <a:ext cx="1082949" cy="407124"/>
          </a:xfrm>
          <a:prstGeom prst="rect">
            <a:avLst/>
          </a:prstGeom>
        </p:spPr>
      </p:pic>
    </p:spTree>
    <p:extLst>
      <p:ext uri="{BB962C8B-B14F-4D97-AF65-F5344CB8AC3E}">
        <p14:creationId xmlns:p14="http://schemas.microsoft.com/office/powerpoint/2010/main" val="244784556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94" r:id="rId7"/>
    <p:sldLayoutId id="2147483751" r:id="rId8"/>
    <p:sldLayoutId id="2147483753" r:id="rId9"/>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58557" y="6264610"/>
            <a:ext cx="1082949" cy="407124"/>
          </a:xfrm>
          <a:prstGeom prst="rect">
            <a:avLst/>
          </a:prstGeom>
        </p:spPr>
      </p:pic>
    </p:spTree>
    <p:extLst>
      <p:ext uri="{BB962C8B-B14F-4D97-AF65-F5344CB8AC3E}">
        <p14:creationId xmlns:p14="http://schemas.microsoft.com/office/powerpoint/2010/main" val="104772202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8557" y="6264610"/>
            <a:ext cx="1082949" cy="407124"/>
          </a:xfrm>
          <a:prstGeom prst="rect">
            <a:avLst/>
          </a:prstGeom>
        </p:spPr>
      </p:pic>
    </p:spTree>
    <p:extLst>
      <p:ext uri="{BB962C8B-B14F-4D97-AF65-F5344CB8AC3E}">
        <p14:creationId xmlns:p14="http://schemas.microsoft.com/office/powerpoint/2010/main" val="331658251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1" r:id="rId7"/>
    <p:sldLayoutId id="2147483722" r:id="rId8"/>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8557" y="6264610"/>
            <a:ext cx="1082949" cy="407124"/>
          </a:xfrm>
          <a:prstGeom prst="rect">
            <a:avLst/>
          </a:prstGeom>
        </p:spPr>
      </p:pic>
    </p:spTree>
    <p:extLst>
      <p:ext uri="{BB962C8B-B14F-4D97-AF65-F5344CB8AC3E}">
        <p14:creationId xmlns:p14="http://schemas.microsoft.com/office/powerpoint/2010/main" val="372401410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1" r:id="rId7"/>
    <p:sldLayoutId id="2147483732" r:id="rId8"/>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5"/>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133823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7.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2.png"/><Relationship Id="rId3"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 Id="rId3"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jpg"/><Relationship Id="rId1" Type="http://schemas.openxmlformats.org/officeDocument/2006/relationships/slideLayout" Target="../slideLayouts/slideLayout20.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0.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jpg"/><Relationship Id="rId5" Type="http://schemas.openxmlformats.org/officeDocument/2006/relationships/image" Target="../media/image43.jpg"/><Relationship Id="rId1" Type="http://schemas.openxmlformats.org/officeDocument/2006/relationships/slideLayout" Target="../slideLayouts/slideLayout20.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png"/><Relationship Id="rId1" Type="http://schemas.openxmlformats.org/officeDocument/2006/relationships/slideLayout" Target="../slideLayouts/slideLayout21.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2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 Id="rId3"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5.png"/><Relationship Id="rId1" Type="http://schemas.openxmlformats.org/officeDocument/2006/relationships/slideLayout" Target="../slideLayouts/slideLayout21.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jpg"/><Relationship Id="rId5" Type="http://schemas.openxmlformats.org/officeDocument/2006/relationships/image" Target="../media/image50.jpg"/><Relationship Id="rId1" Type="http://schemas.openxmlformats.org/officeDocument/2006/relationships/slideLayout" Target="../slideLayouts/slideLayout20.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2.jpg"/><Relationship Id="rId5" Type="http://schemas.openxmlformats.org/officeDocument/2006/relationships/image" Target="../media/image53.jpg"/><Relationship Id="rId1" Type="http://schemas.openxmlformats.org/officeDocument/2006/relationships/slideLayout" Target="../slideLayouts/slideLayout20.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jpg"/><Relationship Id="rId5" Type="http://schemas.openxmlformats.org/officeDocument/2006/relationships/image" Target="../media/image56.jpg"/><Relationship Id="rId6" Type="http://schemas.openxmlformats.org/officeDocument/2006/relationships/image" Target="../media/image57.jpg"/><Relationship Id="rId1" Type="http://schemas.openxmlformats.org/officeDocument/2006/relationships/slideLayout" Target="../slideLayouts/slideLayout20.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xml"/><Relationship Id="rId3" Type="http://schemas.openxmlformats.org/officeDocument/2006/relationships/image" Target="../media/image58.jpg"/></Relationships>
</file>

<file path=ppt/slides/_rels/slide26.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jpg"/><Relationship Id="rId5" Type="http://schemas.openxmlformats.org/officeDocument/2006/relationships/image" Target="../media/image56.jpg"/><Relationship Id="rId6" Type="http://schemas.openxmlformats.org/officeDocument/2006/relationships/image" Target="../media/image57.jpg"/><Relationship Id="rId1" Type="http://schemas.openxmlformats.org/officeDocument/2006/relationships/slideLayout" Target="../slideLayouts/slideLayout20.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g"/><Relationship Id="rId4" Type="http://schemas.openxmlformats.org/officeDocument/2006/relationships/image" Target="../media/image60.jpg"/><Relationship Id="rId5" Type="http://schemas.openxmlformats.org/officeDocument/2006/relationships/image" Target="../media/image61.jpg"/><Relationship Id="rId6" Type="http://schemas.openxmlformats.org/officeDocument/2006/relationships/image" Target="../media/image62.jpg"/><Relationship Id="rId1" Type="http://schemas.openxmlformats.org/officeDocument/2006/relationships/slideLayout" Target="../slideLayouts/slideLayout20.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g"/><Relationship Id="rId4" Type="http://schemas.openxmlformats.org/officeDocument/2006/relationships/image" Target="../media/image64.jpg"/><Relationship Id="rId1" Type="http://schemas.openxmlformats.org/officeDocument/2006/relationships/slideLayout" Target="../slideLayouts/slideLayout20.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1.xml"/><Relationship Id="rId3" Type="http://schemas.openxmlformats.org/officeDocument/2006/relationships/image" Target="../media/image6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g"/><Relationship Id="rId4" Type="http://schemas.openxmlformats.org/officeDocument/2006/relationships/image" Target="../media/image66.jpg"/><Relationship Id="rId1" Type="http://schemas.openxmlformats.org/officeDocument/2006/relationships/slideLayout" Target="../slideLayouts/slideLayout20.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3.xml"/><Relationship Id="rId3" Type="http://schemas.openxmlformats.org/officeDocument/2006/relationships/image" Target="../media/image6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4.xml"/><Relationship Id="rId3" Type="http://schemas.openxmlformats.org/officeDocument/2006/relationships/image" Target="../media/image6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5.xml"/><Relationship Id="rId3"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1" Type="http://schemas.openxmlformats.org/officeDocument/2006/relationships/slideLayout" Target="../slideLayouts/slideLayout20.xml"/><Relationship Id="rId2"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7.xml"/><Relationship Id="rId3"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1" Type="http://schemas.openxmlformats.org/officeDocument/2006/relationships/slideLayout" Target="../slideLayouts/slideLayout20.xml"/><Relationship Id="rId2"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9.xml"/><Relationship Id="rId3" Type="http://schemas.openxmlformats.org/officeDocument/2006/relationships/image" Target="../media/image79.jp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33.png"/><Relationship Id="rId5" Type="http://schemas.openxmlformats.org/officeDocument/2006/relationships/image" Target="../media/image81.png"/><Relationship Id="rId1" Type="http://schemas.openxmlformats.org/officeDocument/2006/relationships/slideLayout" Target="../slideLayouts/slideLayout20.xml"/><Relationship Id="rId2" Type="http://schemas.openxmlformats.org/officeDocument/2006/relationships/notesSlide" Target="../notesSlides/notesSlide30.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jpg"/><Relationship Id="rId7" Type="http://schemas.openxmlformats.org/officeDocument/2006/relationships/image" Target="../media/image85.jpg"/><Relationship Id="rId8" Type="http://schemas.openxmlformats.org/officeDocument/2006/relationships/image" Target="../media/image86.png"/><Relationship Id="rId1" Type="http://schemas.openxmlformats.org/officeDocument/2006/relationships/slideLayout" Target="../slideLayouts/slideLayout20.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jpg"/><Relationship Id="rId8" Type="http://schemas.openxmlformats.org/officeDocument/2006/relationships/image" Target="../media/image16.jpg"/><Relationship Id="rId9" Type="http://schemas.openxmlformats.org/officeDocument/2006/relationships/image" Target="../media/image17.jpg"/><Relationship Id="rId1" Type="http://schemas.openxmlformats.org/officeDocument/2006/relationships/slideLayout" Target="../slideLayouts/slideLayout20.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1" Type="http://schemas.openxmlformats.org/officeDocument/2006/relationships/slideLayout" Target="../slideLayouts/slideLayout20.xml"/><Relationship Id="rId2"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3.xml"/><Relationship Id="rId3" Type="http://schemas.openxmlformats.org/officeDocument/2006/relationships/image" Target="../media/image9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4.xml"/><Relationship Id="rId3" Type="http://schemas.openxmlformats.org/officeDocument/2006/relationships/image" Target="../media/image9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chart" Target="../charts/chart1.xml"/><Relationship Id="rId3" Type="http://schemas.openxmlformats.org/officeDocument/2006/relationships/image" Target="../media/image3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9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9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9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9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6.xml"/><Relationship Id="rId3" Type="http://schemas.openxmlformats.org/officeDocument/2006/relationships/image" Target="../media/image9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7.xml"/><Relationship Id="rId3" Type="http://schemas.openxmlformats.org/officeDocument/2006/relationships/image" Target="../media/image9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0.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2.jpg"/><Relationship Id="rId1" Type="http://schemas.openxmlformats.org/officeDocument/2006/relationships/slideLayout" Target="../slideLayouts/slideLayout20.xml"/><Relationship Id="rId2" Type="http://schemas.openxmlformats.org/officeDocument/2006/relationships/image" Target="../media/image1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jp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20.xml"/><Relationship Id="rId2"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0"/>
            <a:ext cx="9144000" cy="6858000"/>
          </a:xfrm>
          <a:prstGeom prst="rect">
            <a:avLst/>
          </a:prstGeom>
          <a:solidFill>
            <a:srgbClr val="00246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5" name="Imagen 6" descr="RotaryMoE_PMS-C.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52400"/>
            <a:ext cx="3200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0"/>
          <p:cNvSpPr txBox="1">
            <a:spLocks noChangeArrowheads="1"/>
          </p:cNvSpPr>
          <p:nvPr/>
        </p:nvSpPr>
        <p:spPr bwMode="auto">
          <a:xfrm>
            <a:off x="457200" y="2946400"/>
            <a:ext cx="6858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eaLnBrk="0" hangingPunct="0">
              <a:defRPr sz="2400">
                <a:solidFill>
                  <a:schemeClr val="tx1"/>
                </a:solidFill>
                <a:latin typeface="Arial" charset="0"/>
                <a:ea typeface="ヒラギノ角ゴ Pro W3" charset="0"/>
                <a:cs typeface="ヒラギノ角ゴ Pro W3" charset="0"/>
              </a:defRPr>
            </a:lvl1pPr>
            <a:lvl2pPr marL="742950" indent="-285750" defTabSz="457200" eaLnBrk="0" hangingPunct="0">
              <a:defRPr sz="2400">
                <a:solidFill>
                  <a:schemeClr val="tx1"/>
                </a:solidFill>
                <a:latin typeface="Arial" charset="0"/>
                <a:ea typeface="ヒラギノ角ゴ Pro W3" charset="0"/>
                <a:cs typeface="ヒラギノ角ゴ Pro W3" charset="0"/>
              </a:defRPr>
            </a:lvl2pPr>
            <a:lvl3pPr marL="1143000" indent="-228600" defTabSz="457200" eaLnBrk="0" hangingPunct="0">
              <a:defRPr sz="2400">
                <a:solidFill>
                  <a:schemeClr val="tx1"/>
                </a:solidFill>
                <a:latin typeface="Arial" charset="0"/>
                <a:ea typeface="ヒラギノ角ゴ Pro W3" charset="0"/>
                <a:cs typeface="ヒラギノ角ゴ Pro W3" charset="0"/>
              </a:defRPr>
            </a:lvl3pPr>
            <a:lvl4pPr marL="1600200" indent="-228600" defTabSz="457200" eaLnBrk="0" hangingPunct="0">
              <a:defRPr sz="2400">
                <a:solidFill>
                  <a:schemeClr val="tx1"/>
                </a:solidFill>
                <a:latin typeface="Arial" charset="0"/>
                <a:ea typeface="ヒラギノ角ゴ Pro W3" charset="0"/>
                <a:cs typeface="ヒラギノ角ゴ Pro W3" charset="0"/>
              </a:defRPr>
            </a:lvl4pPr>
            <a:lvl5pPr marL="2057400" indent="-228600" defTabSz="4572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spcAft>
                <a:spcPts val="2400"/>
              </a:spcAft>
            </a:pPr>
            <a:r>
              <a:rPr lang="es-ES_tradnl" sz="4400" dirty="0" smtClean="0">
                <a:solidFill>
                  <a:schemeClr val="bg1"/>
                </a:solidFill>
                <a:latin typeface="Arial Narrow Bold" charset="0"/>
              </a:rPr>
              <a:t>LA FUNDACIÓN ROTARIA</a:t>
            </a:r>
            <a:endParaRPr lang="es-ES_tradnl" sz="4400" dirty="0">
              <a:solidFill>
                <a:schemeClr val="bg1"/>
              </a:solidFill>
              <a:latin typeface="Arial Narrow Bold" charset="0"/>
            </a:endParaRPr>
          </a:p>
          <a:p>
            <a:pPr eaLnBrk="1" hangingPunct="1">
              <a:spcAft>
                <a:spcPts val="2400"/>
              </a:spcAft>
            </a:pPr>
            <a:endParaRPr lang="en-US" sz="4400" dirty="0" smtClean="0">
              <a:solidFill>
                <a:schemeClr val="bg1"/>
              </a:solidFill>
              <a:latin typeface="Arial Narrow Bold" charset="0"/>
            </a:endParaRPr>
          </a:p>
          <a:p>
            <a:pPr eaLnBrk="1" hangingPunct="1"/>
            <a:r>
              <a:rPr lang="en-US" sz="2800" b="1" dirty="0" smtClean="0">
                <a:solidFill>
                  <a:schemeClr val="bg1">
                    <a:lumMod val="95000"/>
                  </a:schemeClr>
                </a:solidFill>
                <a:latin typeface="Georgia" charset="0"/>
              </a:rPr>
              <a:t>Saúl E. Castillo Valdés</a:t>
            </a:r>
          </a:p>
          <a:p>
            <a:pPr eaLnBrk="1" hangingPunct="1"/>
            <a:r>
              <a:rPr lang="en-US" sz="2800" dirty="0" err="1" smtClean="0">
                <a:solidFill>
                  <a:schemeClr val="bg1">
                    <a:lumMod val="95000"/>
                  </a:schemeClr>
                </a:solidFill>
                <a:latin typeface="Georgia" charset="0"/>
              </a:rPr>
              <a:t>Coordinación</a:t>
            </a:r>
            <a:r>
              <a:rPr lang="en-US" sz="2800" dirty="0" smtClean="0">
                <a:solidFill>
                  <a:schemeClr val="bg1">
                    <a:lumMod val="95000"/>
                  </a:schemeClr>
                </a:solidFill>
                <a:latin typeface="Georgia" charset="0"/>
              </a:rPr>
              <a:t> Regional de </a:t>
            </a:r>
          </a:p>
          <a:p>
            <a:pPr eaLnBrk="1" hangingPunct="1"/>
            <a:r>
              <a:rPr lang="en-US" sz="2800" dirty="0" smtClean="0">
                <a:solidFill>
                  <a:schemeClr val="bg1">
                    <a:lumMod val="95000"/>
                  </a:schemeClr>
                </a:solidFill>
                <a:latin typeface="Georgia" charset="0"/>
              </a:rPr>
              <a:t>La </a:t>
            </a:r>
            <a:r>
              <a:rPr lang="en-US" sz="2800" dirty="0" err="1" smtClean="0">
                <a:solidFill>
                  <a:schemeClr val="bg1">
                    <a:lumMod val="95000"/>
                  </a:schemeClr>
                </a:solidFill>
                <a:latin typeface="Georgia" charset="0"/>
              </a:rPr>
              <a:t>Fundación</a:t>
            </a:r>
            <a:r>
              <a:rPr lang="en-US" sz="2800" dirty="0" smtClean="0">
                <a:solidFill>
                  <a:schemeClr val="bg1">
                    <a:lumMod val="95000"/>
                  </a:schemeClr>
                </a:solidFill>
                <a:latin typeface="Georgia" charset="0"/>
              </a:rPr>
              <a:t> </a:t>
            </a:r>
            <a:r>
              <a:rPr lang="en-US" sz="2800" dirty="0" err="1" smtClean="0">
                <a:solidFill>
                  <a:schemeClr val="bg1">
                    <a:lumMod val="95000"/>
                  </a:schemeClr>
                </a:solidFill>
                <a:latin typeface="Georgia" charset="0"/>
              </a:rPr>
              <a:t>Rotaria</a:t>
            </a:r>
            <a:r>
              <a:rPr lang="en-US" sz="2800" dirty="0" smtClean="0">
                <a:solidFill>
                  <a:schemeClr val="bg1">
                    <a:lumMod val="95000"/>
                  </a:schemeClr>
                </a:solidFill>
                <a:latin typeface="Georgia" charset="0"/>
              </a:rPr>
              <a:t> </a:t>
            </a:r>
            <a:r>
              <a:rPr lang="en-US" sz="2800" dirty="0" err="1" smtClean="0">
                <a:solidFill>
                  <a:schemeClr val="bg1">
                    <a:lumMod val="95000"/>
                  </a:schemeClr>
                </a:solidFill>
                <a:latin typeface="Georgia" charset="0"/>
              </a:rPr>
              <a:t>Zona</a:t>
            </a:r>
            <a:r>
              <a:rPr lang="en-US" sz="2800" dirty="0" smtClean="0">
                <a:solidFill>
                  <a:schemeClr val="bg1">
                    <a:lumMod val="95000"/>
                  </a:schemeClr>
                </a:solidFill>
                <a:latin typeface="Georgia" charset="0"/>
              </a:rPr>
              <a:t> 25A</a:t>
            </a:r>
            <a:endParaRPr lang="en-US" sz="2800" dirty="0">
              <a:solidFill>
                <a:schemeClr val="bg1">
                  <a:lumMod val="95000"/>
                </a:schemeClr>
              </a:solidFill>
              <a:latin typeface="Georgia" charset="0"/>
            </a:endParaRPr>
          </a:p>
        </p:txBody>
      </p:sp>
    </p:spTree>
    <p:extLst>
      <p:ext uri="{BB962C8B-B14F-4D97-AF65-F5344CB8AC3E}">
        <p14:creationId xmlns:p14="http://schemas.microsoft.com/office/powerpoint/2010/main" val="421354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2"/>
          <p:cNvSpPr>
            <a:spLocks noGrp="1"/>
          </p:cNvSpPr>
          <p:nvPr>
            <p:ph type="title"/>
          </p:nvPr>
        </p:nvSpPr>
        <p:spPr>
          <a:xfrm>
            <a:off x="457200" y="449263"/>
            <a:ext cx="8229600" cy="1143000"/>
          </a:xfrm>
        </p:spPr>
        <p:txBody>
          <a:bodyPr/>
          <a:lstStyle/>
          <a:p>
            <a:pPr algn="l"/>
            <a:r>
              <a:rPr lang="en-US" sz="2400" dirty="0" smtClean="0">
                <a:solidFill>
                  <a:schemeClr val="bg1"/>
                </a:solidFill>
                <a:latin typeface="Arial Narrow" charset="0"/>
                <a:cs typeface="Arial Narrow" charset="0"/>
              </a:rPr>
              <a:t>DONACIONES A TRAVÉS DE LAS GENERACIONES</a:t>
            </a:r>
            <a:endParaRPr lang="es-ES" sz="2400" dirty="0">
              <a:solidFill>
                <a:schemeClr val="bg1"/>
              </a:solidFill>
            </a:endParaRPr>
          </a:p>
        </p:txBody>
      </p:sp>
      <p:pic>
        <p:nvPicPr>
          <p:cNvPr id="3" name="Imagen 2" descr="Screen Shot 2018-06-01 at 12.53.39.png"/>
          <p:cNvPicPr>
            <a:picLocks noChangeAspect="1"/>
          </p:cNvPicPr>
          <p:nvPr/>
        </p:nvPicPr>
        <p:blipFill rotWithShape="1">
          <a:blip r:embed="rId2">
            <a:extLst>
              <a:ext uri="{28A0092B-C50C-407E-A947-70E740481C1C}">
                <a14:useLocalDpi xmlns:a14="http://schemas.microsoft.com/office/drawing/2010/main" val="0"/>
              </a:ext>
            </a:extLst>
          </a:blip>
          <a:srcRect t="2554"/>
          <a:stretch/>
        </p:blipFill>
        <p:spPr>
          <a:xfrm>
            <a:off x="422852" y="1204357"/>
            <a:ext cx="8298296" cy="5038483"/>
          </a:xfrm>
          <a:prstGeom prst="rect">
            <a:avLst/>
          </a:prstGeom>
        </p:spPr>
      </p:pic>
      <p:sp>
        <p:nvSpPr>
          <p:cNvPr id="4" name="Rectángulo 3"/>
          <p:cNvSpPr/>
          <p:nvPr/>
        </p:nvSpPr>
        <p:spPr>
          <a:xfrm>
            <a:off x="4572000" y="6457890"/>
            <a:ext cx="4572000" cy="200055"/>
          </a:xfrm>
          <a:prstGeom prst="rect">
            <a:avLst/>
          </a:prstGeom>
        </p:spPr>
        <p:txBody>
          <a:bodyPr>
            <a:spAutoFit/>
          </a:bodyPr>
          <a:lstStyle/>
          <a:p>
            <a:r>
              <a:rPr lang="es-ES" sz="700" dirty="0" smtClean="0"/>
              <a:t>FUENTE: </a:t>
            </a:r>
            <a:r>
              <a:rPr lang="es-ES" sz="700" dirty="0"/>
              <a:t>“</a:t>
            </a:r>
            <a:r>
              <a:rPr lang="es-ES" sz="700" dirty="0" err="1"/>
              <a:t>Millennials</a:t>
            </a:r>
            <a:r>
              <a:rPr lang="es-ES" sz="700" dirty="0"/>
              <a:t> </a:t>
            </a:r>
            <a:r>
              <a:rPr lang="es-ES" sz="700" dirty="0" err="1"/>
              <a:t>Projected</a:t>
            </a:r>
            <a:r>
              <a:rPr lang="es-ES" sz="700" dirty="0"/>
              <a:t> </a:t>
            </a:r>
            <a:r>
              <a:rPr lang="es-ES" sz="700" dirty="0" err="1"/>
              <a:t>to</a:t>
            </a:r>
            <a:r>
              <a:rPr lang="es-ES" sz="700" dirty="0"/>
              <a:t> </a:t>
            </a:r>
            <a:r>
              <a:rPr lang="es-ES" sz="700" dirty="0" err="1"/>
              <a:t>Overtake</a:t>
            </a:r>
            <a:r>
              <a:rPr lang="es-ES" sz="700" dirty="0"/>
              <a:t> </a:t>
            </a:r>
            <a:r>
              <a:rPr lang="es-ES" sz="700" dirty="0" err="1"/>
              <a:t>Baby</a:t>
            </a:r>
            <a:r>
              <a:rPr lang="es-ES" sz="700" dirty="0"/>
              <a:t> </a:t>
            </a:r>
            <a:r>
              <a:rPr lang="es-ES" sz="700" dirty="0" err="1"/>
              <a:t>Boomers</a:t>
            </a:r>
            <a:r>
              <a:rPr lang="es-ES" sz="700" dirty="0"/>
              <a:t> as </a:t>
            </a:r>
            <a:r>
              <a:rPr lang="es-ES" sz="700" dirty="0" err="1"/>
              <a:t>America’s</a:t>
            </a:r>
            <a:r>
              <a:rPr lang="es-ES" sz="700" dirty="0"/>
              <a:t> </a:t>
            </a:r>
            <a:r>
              <a:rPr lang="es-ES" sz="700" dirty="0" err="1"/>
              <a:t>Largest</a:t>
            </a:r>
            <a:r>
              <a:rPr lang="es-ES" sz="700" dirty="0"/>
              <a:t> </a:t>
            </a:r>
            <a:r>
              <a:rPr lang="es-ES" sz="700" dirty="0" err="1"/>
              <a:t>Generation</a:t>
            </a:r>
            <a:r>
              <a:rPr lang="es-ES" sz="700" dirty="0"/>
              <a:t>,” </a:t>
            </a:r>
            <a:r>
              <a:rPr lang="es-ES" sz="700" dirty="0" err="1"/>
              <a:t>Pew</a:t>
            </a:r>
            <a:r>
              <a:rPr lang="es-ES" sz="700" dirty="0"/>
              <a:t> </a:t>
            </a:r>
            <a:r>
              <a:rPr lang="es-ES" sz="700" dirty="0" err="1"/>
              <a:t>Research</a:t>
            </a:r>
            <a:r>
              <a:rPr lang="es-ES" sz="700" dirty="0"/>
              <a:t> Center, 2018.</a:t>
            </a:r>
          </a:p>
        </p:txBody>
      </p:sp>
      <p:sp>
        <p:nvSpPr>
          <p:cNvPr id="5" name="CuadroTexto 4"/>
          <p:cNvSpPr txBox="1"/>
          <p:nvPr/>
        </p:nvSpPr>
        <p:spPr>
          <a:xfrm>
            <a:off x="7017425" y="6372151"/>
            <a:ext cx="1991363" cy="246221"/>
          </a:xfrm>
          <a:prstGeom prst="rect">
            <a:avLst/>
          </a:prstGeom>
          <a:noFill/>
        </p:spPr>
        <p:txBody>
          <a:bodyPr wrap="none" rtlCol="0">
            <a:spAutoFit/>
          </a:bodyPr>
          <a:lstStyle/>
          <a:p>
            <a:r>
              <a:rPr lang="es-ES" sz="1000" dirty="0" smtClean="0"/>
              <a:t>Saúl E. Castillo Valdés </a:t>
            </a:r>
            <a:r>
              <a:rPr lang="mr-IN" sz="1000" dirty="0" smtClean="0"/>
              <a:t>–</a:t>
            </a:r>
            <a:r>
              <a:rPr lang="es-ES" sz="1000" dirty="0" smtClean="0"/>
              <a:t> Junio 2018</a:t>
            </a:r>
            <a:endParaRPr lang="es-ES" sz="1000" dirty="0"/>
          </a:p>
        </p:txBody>
      </p:sp>
    </p:spTree>
    <p:extLst>
      <p:ext uri="{BB962C8B-B14F-4D97-AF65-F5344CB8AC3E}">
        <p14:creationId xmlns:p14="http://schemas.microsoft.com/office/powerpoint/2010/main" val="3245279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2"/>
          <p:cNvSpPr>
            <a:spLocks noGrp="1"/>
          </p:cNvSpPr>
          <p:nvPr>
            <p:ph type="title"/>
          </p:nvPr>
        </p:nvSpPr>
        <p:spPr>
          <a:xfrm>
            <a:off x="457200" y="449263"/>
            <a:ext cx="8229600" cy="1143000"/>
          </a:xfrm>
        </p:spPr>
        <p:txBody>
          <a:bodyPr/>
          <a:lstStyle/>
          <a:p>
            <a:pPr algn="l"/>
            <a:r>
              <a:rPr lang="en-US" sz="2400" dirty="0" smtClean="0">
                <a:solidFill>
                  <a:schemeClr val="bg1"/>
                </a:solidFill>
                <a:latin typeface="Arial Narrow" charset="0"/>
                <a:cs typeface="Arial Narrow" charset="0"/>
              </a:rPr>
              <a:t>DONACIONES A TRAVÉS DE LAS GENERACIONES</a:t>
            </a:r>
            <a:endParaRPr lang="es-ES" sz="2400" dirty="0">
              <a:solidFill>
                <a:schemeClr val="bg1"/>
              </a:solidFill>
            </a:endParaRPr>
          </a:p>
        </p:txBody>
      </p:sp>
      <p:sp>
        <p:nvSpPr>
          <p:cNvPr id="4" name="Rectángulo 3"/>
          <p:cNvSpPr/>
          <p:nvPr/>
        </p:nvSpPr>
        <p:spPr>
          <a:xfrm>
            <a:off x="4572000" y="6457890"/>
            <a:ext cx="4572000" cy="200055"/>
          </a:xfrm>
          <a:prstGeom prst="rect">
            <a:avLst/>
          </a:prstGeom>
        </p:spPr>
        <p:txBody>
          <a:bodyPr>
            <a:spAutoFit/>
          </a:bodyPr>
          <a:lstStyle/>
          <a:p>
            <a:r>
              <a:rPr lang="es-ES" sz="700" dirty="0" smtClean="0"/>
              <a:t>FUENTE: </a:t>
            </a:r>
            <a:r>
              <a:rPr lang="es-ES" sz="700" dirty="0"/>
              <a:t>“</a:t>
            </a:r>
            <a:r>
              <a:rPr lang="es-ES" sz="700" dirty="0" err="1"/>
              <a:t>Millennials</a:t>
            </a:r>
            <a:r>
              <a:rPr lang="es-ES" sz="700" dirty="0"/>
              <a:t> </a:t>
            </a:r>
            <a:r>
              <a:rPr lang="es-ES" sz="700" dirty="0" err="1"/>
              <a:t>Projected</a:t>
            </a:r>
            <a:r>
              <a:rPr lang="es-ES" sz="700" dirty="0"/>
              <a:t> </a:t>
            </a:r>
            <a:r>
              <a:rPr lang="es-ES" sz="700" dirty="0" err="1"/>
              <a:t>to</a:t>
            </a:r>
            <a:r>
              <a:rPr lang="es-ES" sz="700" dirty="0"/>
              <a:t> </a:t>
            </a:r>
            <a:r>
              <a:rPr lang="es-ES" sz="700" dirty="0" err="1"/>
              <a:t>Overtake</a:t>
            </a:r>
            <a:r>
              <a:rPr lang="es-ES" sz="700" dirty="0"/>
              <a:t> </a:t>
            </a:r>
            <a:r>
              <a:rPr lang="es-ES" sz="700" dirty="0" err="1"/>
              <a:t>Baby</a:t>
            </a:r>
            <a:r>
              <a:rPr lang="es-ES" sz="700" dirty="0"/>
              <a:t> </a:t>
            </a:r>
            <a:r>
              <a:rPr lang="es-ES" sz="700" dirty="0" err="1"/>
              <a:t>Boomers</a:t>
            </a:r>
            <a:r>
              <a:rPr lang="es-ES" sz="700" dirty="0"/>
              <a:t> as </a:t>
            </a:r>
            <a:r>
              <a:rPr lang="es-ES" sz="700" dirty="0" err="1"/>
              <a:t>America’s</a:t>
            </a:r>
            <a:r>
              <a:rPr lang="es-ES" sz="700" dirty="0"/>
              <a:t> </a:t>
            </a:r>
            <a:r>
              <a:rPr lang="es-ES" sz="700" dirty="0" err="1"/>
              <a:t>Largest</a:t>
            </a:r>
            <a:r>
              <a:rPr lang="es-ES" sz="700" dirty="0"/>
              <a:t> </a:t>
            </a:r>
            <a:r>
              <a:rPr lang="es-ES" sz="700" dirty="0" err="1"/>
              <a:t>Generation</a:t>
            </a:r>
            <a:r>
              <a:rPr lang="es-ES" sz="700" dirty="0"/>
              <a:t>,” </a:t>
            </a:r>
            <a:r>
              <a:rPr lang="es-ES" sz="700" dirty="0" err="1"/>
              <a:t>Pew</a:t>
            </a:r>
            <a:r>
              <a:rPr lang="es-ES" sz="700" dirty="0"/>
              <a:t> </a:t>
            </a:r>
            <a:r>
              <a:rPr lang="es-ES" sz="700" dirty="0" err="1"/>
              <a:t>Research</a:t>
            </a:r>
            <a:r>
              <a:rPr lang="es-ES" sz="700" dirty="0"/>
              <a:t> Center, 2018.</a:t>
            </a:r>
          </a:p>
        </p:txBody>
      </p:sp>
      <p:pic>
        <p:nvPicPr>
          <p:cNvPr id="2" name="Imagen 1" descr="Screen Shot 2018-06-01 at 12.59.20.png"/>
          <p:cNvPicPr>
            <a:picLocks noChangeAspect="1"/>
          </p:cNvPicPr>
          <p:nvPr/>
        </p:nvPicPr>
        <p:blipFill rotWithShape="1">
          <a:blip r:embed="rId2">
            <a:extLst>
              <a:ext uri="{28A0092B-C50C-407E-A947-70E740481C1C}">
                <a14:useLocalDpi xmlns:a14="http://schemas.microsoft.com/office/drawing/2010/main" val="0"/>
              </a:ext>
            </a:extLst>
          </a:blip>
          <a:srcRect l="2873" t="5341" r="1467"/>
          <a:stretch/>
        </p:blipFill>
        <p:spPr>
          <a:xfrm>
            <a:off x="198425" y="1828434"/>
            <a:ext cx="8747150" cy="3392521"/>
          </a:xfrm>
          <a:prstGeom prst="rect">
            <a:avLst/>
          </a:prstGeom>
        </p:spPr>
      </p:pic>
      <p:sp>
        <p:nvSpPr>
          <p:cNvPr id="5" name="CuadroTexto 4"/>
          <p:cNvSpPr txBox="1"/>
          <p:nvPr/>
        </p:nvSpPr>
        <p:spPr>
          <a:xfrm>
            <a:off x="7017425" y="6372151"/>
            <a:ext cx="1991363" cy="246221"/>
          </a:xfrm>
          <a:prstGeom prst="rect">
            <a:avLst/>
          </a:prstGeom>
          <a:noFill/>
        </p:spPr>
        <p:txBody>
          <a:bodyPr wrap="none" rtlCol="0">
            <a:spAutoFit/>
          </a:bodyPr>
          <a:lstStyle/>
          <a:p>
            <a:r>
              <a:rPr lang="es-ES" sz="1000" dirty="0" smtClean="0"/>
              <a:t>Saúl E. Castillo Valdés </a:t>
            </a:r>
            <a:r>
              <a:rPr lang="mr-IN" sz="1000" dirty="0" smtClean="0"/>
              <a:t>–</a:t>
            </a:r>
            <a:r>
              <a:rPr lang="es-ES" sz="1000" dirty="0" smtClean="0"/>
              <a:t> Junio 2018</a:t>
            </a:r>
            <a:endParaRPr lang="es-ES" sz="1000" dirty="0"/>
          </a:p>
        </p:txBody>
      </p:sp>
    </p:spTree>
    <p:extLst>
      <p:ext uri="{BB962C8B-B14F-4D97-AF65-F5344CB8AC3E}">
        <p14:creationId xmlns:p14="http://schemas.microsoft.com/office/powerpoint/2010/main" val="3131346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2"/>
          <p:cNvSpPr>
            <a:spLocks noGrp="1"/>
          </p:cNvSpPr>
          <p:nvPr>
            <p:ph type="title"/>
          </p:nvPr>
        </p:nvSpPr>
        <p:spPr>
          <a:xfrm>
            <a:off x="457200" y="449263"/>
            <a:ext cx="8229600" cy="1143000"/>
          </a:xfrm>
        </p:spPr>
        <p:txBody>
          <a:bodyPr/>
          <a:lstStyle/>
          <a:p>
            <a:pPr algn="l"/>
            <a:r>
              <a:rPr lang="es-ES" sz="2400" dirty="0" smtClean="0">
                <a:solidFill>
                  <a:schemeClr val="bg1"/>
                </a:solidFill>
              </a:rPr>
              <a:t>¿QUIÉN RECIBE EL DINERO? </a:t>
            </a:r>
            <a:r>
              <a:rPr lang="es-ES" sz="2400" dirty="0">
                <a:solidFill>
                  <a:schemeClr val="bg1"/>
                </a:solidFill>
              </a:rPr>
              <a:t>(</a:t>
            </a:r>
            <a:r>
              <a:rPr lang="es-ES" sz="2400" dirty="0" smtClean="0">
                <a:solidFill>
                  <a:schemeClr val="bg1"/>
                </a:solidFill>
              </a:rPr>
              <a:t>VALORES)</a:t>
            </a:r>
            <a:endParaRPr lang="es-ES" sz="2400" dirty="0">
              <a:solidFill>
                <a:schemeClr val="bg1"/>
              </a:solidFill>
            </a:endParaRPr>
          </a:p>
        </p:txBody>
      </p:sp>
      <p:sp>
        <p:nvSpPr>
          <p:cNvPr id="4" name="Rectángulo 3"/>
          <p:cNvSpPr/>
          <p:nvPr/>
        </p:nvSpPr>
        <p:spPr>
          <a:xfrm>
            <a:off x="4572000" y="6457890"/>
            <a:ext cx="4572000" cy="200055"/>
          </a:xfrm>
          <a:prstGeom prst="rect">
            <a:avLst/>
          </a:prstGeom>
        </p:spPr>
        <p:txBody>
          <a:bodyPr>
            <a:spAutoFit/>
          </a:bodyPr>
          <a:lstStyle/>
          <a:p>
            <a:r>
              <a:rPr lang="es-ES" sz="700" dirty="0" smtClean="0"/>
              <a:t>FUENTE: </a:t>
            </a:r>
            <a:r>
              <a:rPr lang="es-ES" sz="700" dirty="0"/>
              <a:t>“</a:t>
            </a:r>
            <a:r>
              <a:rPr lang="es-ES" sz="700" dirty="0" err="1"/>
              <a:t>Millennials</a:t>
            </a:r>
            <a:r>
              <a:rPr lang="es-ES" sz="700" dirty="0"/>
              <a:t> </a:t>
            </a:r>
            <a:r>
              <a:rPr lang="es-ES" sz="700" dirty="0" err="1"/>
              <a:t>Projected</a:t>
            </a:r>
            <a:r>
              <a:rPr lang="es-ES" sz="700" dirty="0"/>
              <a:t> </a:t>
            </a:r>
            <a:r>
              <a:rPr lang="es-ES" sz="700" dirty="0" err="1"/>
              <a:t>to</a:t>
            </a:r>
            <a:r>
              <a:rPr lang="es-ES" sz="700" dirty="0"/>
              <a:t> </a:t>
            </a:r>
            <a:r>
              <a:rPr lang="es-ES" sz="700" dirty="0" err="1"/>
              <a:t>Overtake</a:t>
            </a:r>
            <a:r>
              <a:rPr lang="es-ES" sz="700" dirty="0"/>
              <a:t> </a:t>
            </a:r>
            <a:r>
              <a:rPr lang="es-ES" sz="700" dirty="0" err="1"/>
              <a:t>Baby</a:t>
            </a:r>
            <a:r>
              <a:rPr lang="es-ES" sz="700" dirty="0"/>
              <a:t> </a:t>
            </a:r>
            <a:r>
              <a:rPr lang="es-ES" sz="700" dirty="0" err="1"/>
              <a:t>Boomers</a:t>
            </a:r>
            <a:r>
              <a:rPr lang="es-ES" sz="700" dirty="0"/>
              <a:t> as </a:t>
            </a:r>
            <a:r>
              <a:rPr lang="es-ES" sz="700" dirty="0" err="1"/>
              <a:t>America’s</a:t>
            </a:r>
            <a:r>
              <a:rPr lang="es-ES" sz="700" dirty="0"/>
              <a:t> </a:t>
            </a:r>
            <a:r>
              <a:rPr lang="es-ES" sz="700" dirty="0" err="1"/>
              <a:t>Largest</a:t>
            </a:r>
            <a:r>
              <a:rPr lang="es-ES" sz="700" dirty="0"/>
              <a:t> </a:t>
            </a:r>
            <a:r>
              <a:rPr lang="es-ES" sz="700" dirty="0" err="1"/>
              <a:t>Generation</a:t>
            </a:r>
            <a:r>
              <a:rPr lang="es-ES" sz="700" dirty="0"/>
              <a:t>,” </a:t>
            </a:r>
            <a:r>
              <a:rPr lang="es-ES" sz="700" dirty="0" err="1"/>
              <a:t>Pew</a:t>
            </a:r>
            <a:r>
              <a:rPr lang="es-ES" sz="700" dirty="0"/>
              <a:t> </a:t>
            </a:r>
            <a:r>
              <a:rPr lang="es-ES" sz="700" dirty="0" err="1"/>
              <a:t>Research</a:t>
            </a:r>
            <a:r>
              <a:rPr lang="es-ES" sz="700" dirty="0"/>
              <a:t> Center, 2018.</a:t>
            </a:r>
          </a:p>
        </p:txBody>
      </p:sp>
      <p:pic>
        <p:nvPicPr>
          <p:cNvPr id="2" name="Imagen 1" descr="Screen Shot 2018-06-01 at 13.22.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419" y="1326407"/>
            <a:ext cx="5359400" cy="4025900"/>
          </a:xfrm>
          <a:prstGeom prst="rect">
            <a:avLst/>
          </a:prstGeom>
        </p:spPr>
      </p:pic>
      <p:sp>
        <p:nvSpPr>
          <p:cNvPr id="5" name="CuadroTexto 4"/>
          <p:cNvSpPr txBox="1"/>
          <p:nvPr/>
        </p:nvSpPr>
        <p:spPr>
          <a:xfrm>
            <a:off x="5692762" y="1543768"/>
            <a:ext cx="3218601" cy="2062103"/>
          </a:xfrm>
          <a:prstGeom prst="rect">
            <a:avLst/>
          </a:prstGeom>
          <a:noFill/>
        </p:spPr>
        <p:txBody>
          <a:bodyPr wrap="square" rtlCol="0">
            <a:spAutoFit/>
          </a:bodyPr>
          <a:lstStyle/>
          <a:p>
            <a:r>
              <a:rPr lang="es-ES" sz="1600" b="1" dirty="0" smtClean="0"/>
              <a:t>Generación X: </a:t>
            </a:r>
          </a:p>
          <a:p>
            <a:r>
              <a:rPr lang="es-ES" sz="1600" dirty="0" smtClean="0"/>
              <a:t>Religión y Salud.</a:t>
            </a:r>
          </a:p>
          <a:p>
            <a:endParaRPr lang="es-ES" sz="1600" b="1" dirty="0" smtClean="0"/>
          </a:p>
          <a:p>
            <a:r>
              <a:rPr lang="es-ES" sz="1600" b="1" dirty="0" smtClean="0"/>
              <a:t>Generación X y Z: </a:t>
            </a:r>
          </a:p>
          <a:p>
            <a:r>
              <a:rPr lang="es-ES" sz="1600" dirty="0" smtClean="0"/>
              <a:t>Desproporcionadamente comprometidos con las causas relacionadas con la protección de animales. </a:t>
            </a:r>
            <a:endParaRPr lang="es-ES" sz="1600" dirty="0"/>
          </a:p>
        </p:txBody>
      </p:sp>
      <p:sp>
        <p:nvSpPr>
          <p:cNvPr id="6" name="CuadroTexto 5"/>
          <p:cNvSpPr txBox="1"/>
          <p:nvPr/>
        </p:nvSpPr>
        <p:spPr>
          <a:xfrm>
            <a:off x="7017425" y="6372151"/>
            <a:ext cx="1991363" cy="246221"/>
          </a:xfrm>
          <a:prstGeom prst="rect">
            <a:avLst/>
          </a:prstGeom>
          <a:noFill/>
        </p:spPr>
        <p:txBody>
          <a:bodyPr wrap="none" rtlCol="0">
            <a:spAutoFit/>
          </a:bodyPr>
          <a:lstStyle/>
          <a:p>
            <a:r>
              <a:rPr lang="es-ES" sz="1000" dirty="0" smtClean="0"/>
              <a:t>Saúl E. Castillo Valdés </a:t>
            </a:r>
            <a:r>
              <a:rPr lang="mr-IN" sz="1000" dirty="0" smtClean="0"/>
              <a:t>–</a:t>
            </a:r>
            <a:r>
              <a:rPr lang="es-ES" sz="1000" dirty="0" smtClean="0"/>
              <a:t> Junio 2018</a:t>
            </a:r>
            <a:endParaRPr lang="es-ES" sz="1000" dirty="0"/>
          </a:p>
        </p:txBody>
      </p:sp>
      <p:pic>
        <p:nvPicPr>
          <p:cNvPr id="7" name="Imagen 6" descr="Screen Shot 2018-06-02 at 00.38.53.png"/>
          <p:cNvPicPr>
            <a:picLocks noChangeAspect="1"/>
          </p:cNvPicPr>
          <p:nvPr/>
        </p:nvPicPr>
        <p:blipFill rotWithShape="1">
          <a:blip r:embed="rId3">
            <a:extLst>
              <a:ext uri="{28A0092B-C50C-407E-A947-70E740481C1C}">
                <a14:useLocalDpi xmlns:a14="http://schemas.microsoft.com/office/drawing/2010/main" val="0"/>
              </a:ext>
            </a:extLst>
          </a:blip>
          <a:srcRect l="77701" t="69318" r="6136" b="2398"/>
          <a:stretch/>
        </p:blipFill>
        <p:spPr>
          <a:xfrm>
            <a:off x="7783759" y="1105820"/>
            <a:ext cx="1239186" cy="1193410"/>
          </a:xfrm>
          <a:prstGeom prst="rect">
            <a:avLst/>
          </a:prstGeom>
        </p:spPr>
      </p:pic>
    </p:spTree>
    <p:extLst>
      <p:ext uri="{BB962C8B-B14F-4D97-AF65-F5344CB8AC3E}">
        <p14:creationId xmlns:p14="http://schemas.microsoft.com/office/powerpoint/2010/main" val="905707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2"/>
          <p:cNvSpPr>
            <a:spLocks noGrp="1"/>
          </p:cNvSpPr>
          <p:nvPr>
            <p:ph type="title"/>
          </p:nvPr>
        </p:nvSpPr>
        <p:spPr>
          <a:xfrm>
            <a:off x="457200" y="449263"/>
            <a:ext cx="8229600" cy="1143000"/>
          </a:xfrm>
        </p:spPr>
        <p:txBody>
          <a:bodyPr/>
          <a:lstStyle/>
          <a:p>
            <a:pPr algn="l"/>
            <a:r>
              <a:rPr lang="es-ES" sz="2400" dirty="0" smtClean="0">
                <a:solidFill>
                  <a:schemeClr val="bg1"/>
                </a:solidFill>
              </a:rPr>
              <a:t>FRECUENCIA DE DONACIÓN</a:t>
            </a:r>
            <a:endParaRPr lang="es-ES" sz="2400" dirty="0">
              <a:solidFill>
                <a:schemeClr val="bg1"/>
              </a:solidFill>
            </a:endParaRPr>
          </a:p>
        </p:txBody>
      </p:sp>
      <p:sp>
        <p:nvSpPr>
          <p:cNvPr id="4" name="Rectángulo 3"/>
          <p:cNvSpPr/>
          <p:nvPr/>
        </p:nvSpPr>
        <p:spPr>
          <a:xfrm>
            <a:off x="4572000" y="6457890"/>
            <a:ext cx="4572000" cy="200055"/>
          </a:xfrm>
          <a:prstGeom prst="rect">
            <a:avLst/>
          </a:prstGeom>
        </p:spPr>
        <p:txBody>
          <a:bodyPr>
            <a:spAutoFit/>
          </a:bodyPr>
          <a:lstStyle/>
          <a:p>
            <a:r>
              <a:rPr lang="es-ES" sz="700" dirty="0" smtClean="0"/>
              <a:t>FUENTE: </a:t>
            </a:r>
            <a:r>
              <a:rPr lang="es-ES" sz="700" dirty="0"/>
              <a:t>“</a:t>
            </a:r>
            <a:r>
              <a:rPr lang="es-ES" sz="700" dirty="0" err="1"/>
              <a:t>Millennials</a:t>
            </a:r>
            <a:r>
              <a:rPr lang="es-ES" sz="700" dirty="0"/>
              <a:t> </a:t>
            </a:r>
            <a:r>
              <a:rPr lang="es-ES" sz="700" dirty="0" err="1"/>
              <a:t>Projected</a:t>
            </a:r>
            <a:r>
              <a:rPr lang="es-ES" sz="700" dirty="0"/>
              <a:t> </a:t>
            </a:r>
            <a:r>
              <a:rPr lang="es-ES" sz="700" dirty="0" err="1"/>
              <a:t>to</a:t>
            </a:r>
            <a:r>
              <a:rPr lang="es-ES" sz="700" dirty="0"/>
              <a:t> </a:t>
            </a:r>
            <a:r>
              <a:rPr lang="es-ES" sz="700" dirty="0" err="1"/>
              <a:t>Overtake</a:t>
            </a:r>
            <a:r>
              <a:rPr lang="es-ES" sz="700" dirty="0"/>
              <a:t> </a:t>
            </a:r>
            <a:r>
              <a:rPr lang="es-ES" sz="700" dirty="0" err="1"/>
              <a:t>Baby</a:t>
            </a:r>
            <a:r>
              <a:rPr lang="es-ES" sz="700" dirty="0"/>
              <a:t> </a:t>
            </a:r>
            <a:r>
              <a:rPr lang="es-ES" sz="700" dirty="0" err="1"/>
              <a:t>Boomers</a:t>
            </a:r>
            <a:r>
              <a:rPr lang="es-ES" sz="700" dirty="0"/>
              <a:t> as </a:t>
            </a:r>
            <a:r>
              <a:rPr lang="es-ES" sz="700" dirty="0" err="1"/>
              <a:t>America’s</a:t>
            </a:r>
            <a:r>
              <a:rPr lang="es-ES" sz="700" dirty="0"/>
              <a:t> </a:t>
            </a:r>
            <a:r>
              <a:rPr lang="es-ES" sz="700" dirty="0" err="1"/>
              <a:t>Largest</a:t>
            </a:r>
            <a:r>
              <a:rPr lang="es-ES" sz="700" dirty="0"/>
              <a:t> </a:t>
            </a:r>
            <a:r>
              <a:rPr lang="es-ES" sz="700" dirty="0" err="1"/>
              <a:t>Generation</a:t>
            </a:r>
            <a:r>
              <a:rPr lang="es-ES" sz="700" dirty="0"/>
              <a:t>,” </a:t>
            </a:r>
            <a:r>
              <a:rPr lang="es-ES" sz="700" dirty="0" err="1"/>
              <a:t>Pew</a:t>
            </a:r>
            <a:r>
              <a:rPr lang="es-ES" sz="700" dirty="0"/>
              <a:t> </a:t>
            </a:r>
            <a:r>
              <a:rPr lang="es-ES" sz="700" dirty="0" err="1"/>
              <a:t>Research</a:t>
            </a:r>
            <a:r>
              <a:rPr lang="es-ES" sz="700" dirty="0"/>
              <a:t> Center, 2018.</a:t>
            </a:r>
          </a:p>
        </p:txBody>
      </p:sp>
      <p:pic>
        <p:nvPicPr>
          <p:cNvPr id="3" name="Imagen 2" descr="Screen Shot 2018-06-01 at 13.39.51.png"/>
          <p:cNvPicPr>
            <a:picLocks noChangeAspect="1"/>
          </p:cNvPicPr>
          <p:nvPr/>
        </p:nvPicPr>
        <p:blipFill rotWithShape="1">
          <a:blip r:embed="rId2">
            <a:extLst>
              <a:ext uri="{28A0092B-C50C-407E-A947-70E740481C1C}">
                <a14:useLocalDpi xmlns:a14="http://schemas.microsoft.com/office/drawing/2010/main" val="0"/>
              </a:ext>
            </a:extLst>
          </a:blip>
          <a:srcRect l="7859" r="12221"/>
          <a:stretch/>
        </p:blipFill>
        <p:spPr>
          <a:xfrm>
            <a:off x="1939098" y="1065554"/>
            <a:ext cx="5265805" cy="5376395"/>
          </a:xfrm>
          <a:prstGeom prst="rect">
            <a:avLst/>
          </a:prstGeom>
        </p:spPr>
      </p:pic>
      <p:sp>
        <p:nvSpPr>
          <p:cNvPr id="5" name="CuadroTexto 4"/>
          <p:cNvSpPr txBox="1"/>
          <p:nvPr/>
        </p:nvSpPr>
        <p:spPr>
          <a:xfrm>
            <a:off x="7017425" y="6372151"/>
            <a:ext cx="1991363" cy="246221"/>
          </a:xfrm>
          <a:prstGeom prst="rect">
            <a:avLst/>
          </a:prstGeom>
          <a:noFill/>
        </p:spPr>
        <p:txBody>
          <a:bodyPr wrap="none" rtlCol="0">
            <a:spAutoFit/>
          </a:bodyPr>
          <a:lstStyle/>
          <a:p>
            <a:r>
              <a:rPr lang="es-ES" sz="1000" dirty="0" smtClean="0"/>
              <a:t>Saúl E. Castillo Valdés </a:t>
            </a:r>
            <a:r>
              <a:rPr lang="mr-IN" sz="1000" dirty="0" smtClean="0"/>
              <a:t>–</a:t>
            </a:r>
            <a:r>
              <a:rPr lang="es-ES" sz="1000" dirty="0" smtClean="0"/>
              <a:t> Junio 2018</a:t>
            </a:r>
            <a:endParaRPr lang="es-ES" sz="1000" dirty="0"/>
          </a:p>
        </p:txBody>
      </p:sp>
    </p:spTree>
    <p:extLst>
      <p:ext uri="{BB962C8B-B14F-4D97-AF65-F5344CB8AC3E}">
        <p14:creationId xmlns:p14="http://schemas.microsoft.com/office/powerpoint/2010/main" val="1239181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03076" y="2890391"/>
            <a:ext cx="7137848" cy="1077218"/>
          </a:xfrm>
          <a:prstGeom prst="rect">
            <a:avLst/>
          </a:prstGeom>
        </p:spPr>
        <p:txBody>
          <a:bodyPr wrap="square">
            <a:spAutoFit/>
          </a:bodyPr>
          <a:lstStyle/>
          <a:p>
            <a:pPr algn="ctr"/>
            <a:r>
              <a:rPr lang="es-ES" sz="3200" i="1" dirty="0" smtClean="0">
                <a:solidFill>
                  <a:schemeClr val="accent1"/>
                </a:solidFill>
                <a:latin typeface="Georgia"/>
                <a:cs typeface="Georgia"/>
              </a:rPr>
              <a:t>"</a:t>
            </a:r>
            <a:r>
              <a:rPr lang="es-ES" sz="3200" i="1" dirty="0">
                <a:solidFill>
                  <a:schemeClr val="accent1"/>
                </a:solidFill>
                <a:latin typeface="Georgia"/>
                <a:cs typeface="Georgia"/>
              </a:rPr>
              <a:t>¿Cómo </a:t>
            </a:r>
            <a:r>
              <a:rPr lang="es-ES" sz="3200" i="1" dirty="0" smtClean="0">
                <a:solidFill>
                  <a:schemeClr val="accent1"/>
                </a:solidFill>
                <a:latin typeface="Georgia"/>
                <a:cs typeface="Georgia"/>
              </a:rPr>
              <a:t>está </a:t>
            </a:r>
            <a:r>
              <a:rPr lang="es-ES" sz="3200" i="1" dirty="0">
                <a:solidFill>
                  <a:schemeClr val="accent1"/>
                </a:solidFill>
                <a:latin typeface="Georgia"/>
                <a:cs typeface="Georgia"/>
              </a:rPr>
              <a:t>realmente </a:t>
            </a:r>
            <a:r>
              <a:rPr lang="es-ES" sz="3200" i="1" dirty="0" smtClean="0">
                <a:solidFill>
                  <a:schemeClr val="accent1"/>
                </a:solidFill>
                <a:latin typeface="Georgia"/>
                <a:cs typeface="Georgia"/>
              </a:rPr>
              <a:t>haciendo la diferencia mi </a:t>
            </a:r>
            <a:r>
              <a:rPr lang="es-ES" sz="3200" i="1" dirty="0">
                <a:solidFill>
                  <a:schemeClr val="accent1"/>
                </a:solidFill>
                <a:latin typeface="Georgia"/>
                <a:cs typeface="Georgia"/>
              </a:rPr>
              <a:t>dinero</a:t>
            </a:r>
            <a:r>
              <a:rPr lang="es-ES" sz="3200" i="1" dirty="0" smtClean="0">
                <a:solidFill>
                  <a:schemeClr val="accent1"/>
                </a:solidFill>
                <a:latin typeface="Georgia"/>
                <a:cs typeface="Georgia"/>
              </a:rPr>
              <a:t>?”</a:t>
            </a:r>
            <a:endParaRPr lang="es-ES" sz="3200" i="1" dirty="0">
              <a:solidFill>
                <a:schemeClr val="accent1"/>
              </a:solidFill>
              <a:latin typeface="Georgia"/>
              <a:cs typeface="Georgia"/>
            </a:endParaRPr>
          </a:p>
        </p:txBody>
      </p:sp>
      <p:sp>
        <p:nvSpPr>
          <p:cNvPr id="4" name="Título 2"/>
          <p:cNvSpPr>
            <a:spLocks noGrp="1"/>
          </p:cNvSpPr>
          <p:nvPr>
            <p:ph type="title"/>
          </p:nvPr>
        </p:nvSpPr>
        <p:spPr>
          <a:xfrm>
            <a:off x="457200" y="449263"/>
            <a:ext cx="8229600" cy="1143000"/>
          </a:xfrm>
        </p:spPr>
        <p:txBody>
          <a:bodyPr/>
          <a:lstStyle/>
          <a:p>
            <a:pPr algn="l"/>
            <a:r>
              <a:rPr lang="es-ES" sz="2400" dirty="0" smtClean="0">
                <a:solidFill>
                  <a:schemeClr val="bg1"/>
                </a:solidFill>
              </a:rPr>
              <a:t>¿QUÉ INFLUYE EN LAS DONACIONES?</a:t>
            </a:r>
            <a:endParaRPr lang="es-ES" sz="2400" dirty="0">
              <a:solidFill>
                <a:schemeClr val="bg1"/>
              </a:solidFill>
            </a:endParaRPr>
          </a:p>
        </p:txBody>
      </p:sp>
      <p:sp>
        <p:nvSpPr>
          <p:cNvPr id="5" name="CuadroTexto 4"/>
          <p:cNvSpPr txBox="1"/>
          <p:nvPr/>
        </p:nvSpPr>
        <p:spPr>
          <a:xfrm>
            <a:off x="7017425" y="6372151"/>
            <a:ext cx="1991363" cy="246221"/>
          </a:xfrm>
          <a:prstGeom prst="rect">
            <a:avLst/>
          </a:prstGeom>
          <a:noFill/>
        </p:spPr>
        <p:txBody>
          <a:bodyPr wrap="none" rtlCol="0">
            <a:spAutoFit/>
          </a:bodyPr>
          <a:lstStyle/>
          <a:p>
            <a:r>
              <a:rPr lang="es-ES" sz="1000" dirty="0" smtClean="0"/>
              <a:t>Saúl E. Castillo Valdés </a:t>
            </a:r>
            <a:r>
              <a:rPr lang="mr-IN" sz="1000" dirty="0" smtClean="0"/>
              <a:t>–</a:t>
            </a:r>
            <a:r>
              <a:rPr lang="es-ES" sz="1000" dirty="0" smtClean="0"/>
              <a:t> Junio 2018</a:t>
            </a:r>
            <a:endParaRPr lang="es-ES" sz="1000" dirty="0"/>
          </a:p>
        </p:txBody>
      </p:sp>
    </p:spTree>
    <p:extLst>
      <p:ext uri="{BB962C8B-B14F-4D97-AF65-F5344CB8AC3E}">
        <p14:creationId xmlns:p14="http://schemas.microsoft.com/office/powerpoint/2010/main" val="3471903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97705" y="1217199"/>
            <a:ext cx="7137848" cy="1569660"/>
          </a:xfrm>
          <a:prstGeom prst="rect">
            <a:avLst/>
          </a:prstGeom>
        </p:spPr>
        <p:txBody>
          <a:bodyPr wrap="square">
            <a:spAutoFit/>
          </a:bodyPr>
          <a:lstStyle/>
          <a:p>
            <a:r>
              <a:rPr lang="es-ES" sz="3200" i="1" dirty="0" smtClean="0">
                <a:solidFill>
                  <a:schemeClr val="accent1"/>
                </a:solidFill>
                <a:latin typeface="Georgia"/>
                <a:cs typeface="Georgia"/>
              </a:rPr>
              <a:t>Esta </a:t>
            </a:r>
            <a:r>
              <a:rPr lang="es-ES" sz="3200" i="1" dirty="0">
                <a:solidFill>
                  <a:schemeClr val="accent1"/>
                </a:solidFill>
                <a:latin typeface="Georgia"/>
                <a:cs typeface="Georgia"/>
              </a:rPr>
              <a:t>es una pregunta que </a:t>
            </a:r>
            <a:r>
              <a:rPr lang="es-ES" sz="3200" i="1" dirty="0" smtClean="0">
                <a:solidFill>
                  <a:schemeClr val="accent1"/>
                </a:solidFill>
                <a:latin typeface="Georgia"/>
                <a:cs typeface="Georgia"/>
              </a:rPr>
              <a:t>se hacen </a:t>
            </a:r>
            <a:r>
              <a:rPr lang="es-ES" sz="3200" i="1" dirty="0">
                <a:solidFill>
                  <a:schemeClr val="accent1"/>
                </a:solidFill>
                <a:latin typeface="Georgia"/>
                <a:cs typeface="Georgia"/>
              </a:rPr>
              <a:t>muchos donantes, y cuanto más </a:t>
            </a:r>
            <a:r>
              <a:rPr lang="es-ES" sz="3200" i="1" dirty="0" smtClean="0">
                <a:solidFill>
                  <a:schemeClr val="accent1"/>
                </a:solidFill>
                <a:latin typeface="Georgia"/>
                <a:cs typeface="Georgia"/>
              </a:rPr>
              <a:t>jóvenes más.</a:t>
            </a:r>
            <a:endParaRPr lang="es-ES" sz="3200" i="1" dirty="0">
              <a:solidFill>
                <a:schemeClr val="accent1"/>
              </a:solidFill>
              <a:latin typeface="Georgia"/>
              <a:cs typeface="Georgia"/>
            </a:endParaRPr>
          </a:p>
        </p:txBody>
      </p:sp>
      <p:sp>
        <p:nvSpPr>
          <p:cNvPr id="4" name="Título 2"/>
          <p:cNvSpPr>
            <a:spLocks noGrp="1"/>
          </p:cNvSpPr>
          <p:nvPr>
            <p:ph type="title"/>
          </p:nvPr>
        </p:nvSpPr>
        <p:spPr>
          <a:xfrm>
            <a:off x="457200" y="449263"/>
            <a:ext cx="8229600" cy="1143000"/>
          </a:xfrm>
        </p:spPr>
        <p:txBody>
          <a:bodyPr/>
          <a:lstStyle/>
          <a:p>
            <a:pPr algn="l"/>
            <a:r>
              <a:rPr lang="es-ES" sz="2400" dirty="0" smtClean="0">
                <a:solidFill>
                  <a:schemeClr val="bg1"/>
                </a:solidFill>
              </a:rPr>
              <a:t>¿QUÉ INFLUYE EN LAS DONACIONES?</a:t>
            </a:r>
            <a:endParaRPr lang="es-ES" sz="2400" dirty="0">
              <a:solidFill>
                <a:schemeClr val="bg1"/>
              </a:solidFill>
            </a:endParaRPr>
          </a:p>
        </p:txBody>
      </p:sp>
      <p:pic>
        <p:nvPicPr>
          <p:cNvPr id="5" name="Imagen 4" descr="Screen Shot 2018-06-01 at 19.17.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481" y="2790215"/>
            <a:ext cx="8509038" cy="4067785"/>
          </a:xfrm>
          <a:prstGeom prst="rect">
            <a:avLst/>
          </a:prstGeom>
        </p:spPr>
      </p:pic>
      <p:sp>
        <p:nvSpPr>
          <p:cNvPr id="6" name="CuadroTexto 5"/>
          <p:cNvSpPr txBox="1"/>
          <p:nvPr/>
        </p:nvSpPr>
        <p:spPr>
          <a:xfrm>
            <a:off x="7017425" y="6372151"/>
            <a:ext cx="1991363" cy="246221"/>
          </a:xfrm>
          <a:prstGeom prst="rect">
            <a:avLst/>
          </a:prstGeom>
          <a:noFill/>
        </p:spPr>
        <p:txBody>
          <a:bodyPr wrap="none" rtlCol="0">
            <a:spAutoFit/>
          </a:bodyPr>
          <a:lstStyle/>
          <a:p>
            <a:r>
              <a:rPr lang="es-ES" sz="1000" dirty="0" smtClean="0"/>
              <a:t>Saúl E. Castillo Valdés </a:t>
            </a:r>
            <a:r>
              <a:rPr lang="mr-IN" sz="1000" dirty="0" smtClean="0"/>
              <a:t>–</a:t>
            </a:r>
            <a:r>
              <a:rPr lang="es-ES" sz="1000" dirty="0" smtClean="0"/>
              <a:t> Junio 2018</a:t>
            </a:r>
            <a:endParaRPr lang="es-ES" sz="1000" dirty="0"/>
          </a:p>
        </p:txBody>
      </p:sp>
    </p:spTree>
    <p:extLst>
      <p:ext uri="{BB962C8B-B14F-4D97-AF65-F5344CB8AC3E}">
        <p14:creationId xmlns:p14="http://schemas.microsoft.com/office/powerpoint/2010/main" val="3656313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457200" y="449263"/>
            <a:ext cx="8229600" cy="1143000"/>
          </a:xfrm>
        </p:spPr>
        <p:txBody>
          <a:bodyPr/>
          <a:lstStyle/>
          <a:p>
            <a:pPr algn="l"/>
            <a:r>
              <a:rPr lang="es-ES" sz="2400" dirty="0" smtClean="0">
                <a:solidFill>
                  <a:schemeClr val="bg1"/>
                </a:solidFill>
              </a:rPr>
              <a:t>PARTICIPAN VS PATROCINAN - CARRERAS</a:t>
            </a:r>
            <a:endParaRPr lang="es-ES" sz="2400" dirty="0">
              <a:solidFill>
                <a:schemeClr val="bg1"/>
              </a:solidFill>
            </a:endParaRPr>
          </a:p>
        </p:txBody>
      </p:sp>
      <p:pic>
        <p:nvPicPr>
          <p:cNvPr id="3" name="Imagen 2" descr="Screen Shot 2018-06-01 at 19.28.4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256" y="1147261"/>
            <a:ext cx="5064129" cy="5114145"/>
          </a:xfrm>
          <a:prstGeom prst="rect">
            <a:avLst/>
          </a:prstGeom>
        </p:spPr>
      </p:pic>
      <p:pic>
        <p:nvPicPr>
          <p:cNvPr id="6" name="Imagen 5" descr="Screen Shot 2018-06-01 at 19.31.45.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966454" y="3370865"/>
            <a:ext cx="2708586" cy="2842527"/>
          </a:xfrm>
          <a:prstGeom prst="rect">
            <a:avLst/>
          </a:prstGeom>
        </p:spPr>
      </p:pic>
      <p:pic>
        <p:nvPicPr>
          <p:cNvPr id="7" name="Imagen 6" descr="POLI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6453" y="1348262"/>
            <a:ext cx="2704062" cy="2028047"/>
          </a:xfrm>
          <a:prstGeom prst="rect">
            <a:avLst/>
          </a:prstGeom>
        </p:spPr>
      </p:pic>
      <p:sp>
        <p:nvSpPr>
          <p:cNvPr id="8" name="CuadroTexto 7"/>
          <p:cNvSpPr txBox="1"/>
          <p:nvPr/>
        </p:nvSpPr>
        <p:spPr>
          <a:xfrm>
            <a:off x="7017425" y="6372151"/>
            <a:ext cx="1991363" cy="246221"/>
          </a:xfrm>
          <a:prstGeom prst="rect">
            <a:avLst/>
          </a:prstGeom>
          <a:noFill/>
        </p:spPr>
        <p:txBody>
          <a:bodyPr wrap="none" rtlCol="0">
            <a:spAutoFit/>
          </a:bodyPr>
          <a:lstStyle/>
          <a:p>
            <a:r>
              <a:rPr lang="es-ES" sz="1000" dirty="0" smtClean="0"/>
              <a:t>Saúl E. Castillo Valdés </a:t>
            </a:r>
            <a:r>
              <a:rPr lang="mr-IN" sz="1000" dirty="0" smtClean="0"/>
              <a:t>–</a:t>
            </a:r>
            <a:r>
              <a:rPr lang="es-ES" sz="1000" dirty="0" smtClean="0"/>
              <a:t> Junio 2018</a:t>
            </a:r>
            <a:endParaRPr lang="es-ES" sz="1000" dirty="0"/>
          </a:p>
        </p:txBody>
      </p:sp>
    </p:spTree>
    <p:extLst>
      <p:ext uri="{BB962C8B-B14F-4D97-AF65-F5344CB8AC3E}">
        <p14:creationId xmlns:p14="http://schemas.microsoft.com/office/powerpoint/2010/main" val="154921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457200" y="449263"/>
            <a:ext cx="8229600" cy="1143000"/>
          </a:xfrm>
        </p:spPr>
        <p:txBody>
          <a:bodyPr/>
          <a:lstStyle/>
          <a:p>
            <a:pPr algn="l"/>
            <a:r>
              <a:rPr lang="es-ES" sz="2400" dirty="0" smtClean="0">
                <a:solidFill>
                  <a:schemeClr val="bg1"/>
                </a:solidFill>
              </a:rPr>
              <a:t>¿QUÉ INFORMACIÓN FINANCIERA BUSCAN ANTES DE DONAR?</a:t>
            </a:r>
            <a:endParaRPr lang="es-ES" sz="2400" dirty="0">
              <a:solidFill>
                <a:schemeClr val="bg1"/>
              </a:solidFill>
            </a:endParaRPr>
          </a:p>
        </p:txBody>
      </p:sp>
      <p:pic>
        <p:nvPicPr>
          <p:cNvPr id="2" name="Imagen 1" descr="Screen Shot 2018-06-01 at 19.53.10.png"/>
          <p:cNvPicPr>
            <a:picLocks noChangeAspect="1"/>
          </p:cNvPicPr>
          <p:nvPr/>
        </p:nvPicPr>
        <p:blipFill rotWithShape="1">
          <a:blip r:embed="rId3">
            <a:extLst>
              <a:ext uri="{28A0092B-C50C-407E-A947-70E740481C1C}">
                <a14:useLocalDpi xmlns:a14="http://schemas.microsoft.com/office/drawing/2010/main" val="0"/>
              </a:ext>
            </a:extLst>
          </a:blip>
          <a:srcRect l="10397" t="5510" r="12623" b="50225"/>
          <a:stretch/>
        </p:blipFill>
        <p:spPr>
          <a:xfrm>
            <a:off x="1751618" y="1105821"/>
            <a:ext cx="2660273" cy="2551050"/>
          </a:xfrm>
          <a:prstGeom prst="rect">
            <a:avLst/>
          </a:prstGeom>
        </p:spPr>
      </p:pic>
      <p:pic>
        <p:nvPicPr>
          <p:cNvPr id="5" name="Imagen 4" descr="Screen Shot 2018-06-01 at 19.50.1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03281"/>
            <a:ext cx="9167323" cy="3145229"/>
          </a:xfrm>
          <a:prstGeom prst="rect">
            <a:avLst/>
          </a:prstGeom>
        </p:spPr>
      </p:pic>
      <p:pic>
        <p:nvPicPr>
          <p:cNvPr id="8" name="Imagen 7" descr="Screen Shot 2018-06-01 at 19.53.10.png"/>
          <p:cNvPicPr>
            <a:picLocks noChangeAspect="1"/>
          </p:cNvPicPr>
          <p:nvPr/>
        </p:nvPicPr>
        <p:blipFill rotWithShape="1">
          <a:blip r:embed="rId3">
            <a:extLst>
              <a:ext uri="{28A0092B-C50C-407E-A947-70E740481C1C}">
                <a14:useLocalDpi xmlns:a14="http://schemas.microsoft.com/office/drawing/2010/main" val="0"/>
              </a:ext>
            </a:extLst>
          </a:blip>
          <a:srcRect l="11055" t="53589" r="15450" b="2526"/>
          <a:stretch/>
        </p:blipFill>
        <p:spPr>
          <a:xfrm>
            <a:off x="5134434" y="1105821"/>
            <a:ext cx="2539848" cy="2529152"/>
          </a:xfrm>
          <a:prstGeom prst="rect">
            <a:avLst/>
          </a:prstGeom>
        </p:spPr>
      </p:pic>
      <p:sp>
        <p:nvSpPr>
          <p:cNvPr id="6" name="CuadroTexto 5"/>
          <p:cNvSpPr txBox="1"/>
          <p:nvPr/>
        </p:nvSpPr>
        <p:spPr>
          <a:xfrm>
            <a:off x="7017425" y="6372151"/>
            <a:ext cx="1991363" cy="246221"/>
          </a:xfrm>
          <a:prstGeom prst="rect">
            <a:avLst/>
          </a:prstGeom>
          <a:noFill/>
        </p:spPr>
        <p:txBody>
          <a:bodyPr wrap="none" rtlCol="0">
            <a:spAutoFit/>
          </a:bodyPr>
          <a:lstStyle/>
          <a:p>
            <a:r>
              <a:rPr lang="es-ES" sz="1000" dirty="0" smtClean="0"/>
              <a:t>Saúl E. Castillo Valdés </a:t>
            </a:r>
            <a:r>
              <a:rPr lang="mr-IN" sz="1000" dirty="0" smtClean="0"/>
              <a:t>–</a:t>
            </a:r>
            <a:r>
              <a:rPr lang="es-ES" sz="1000" dirty="0" smtClean="0"/>
              <a:t> Junio 2018</a:t>
            </a:r>
            <a:endParaRPr lang="es-ES" sz="1000" dirty="0"/>
          </a:p>
        </p:txBody>
      </p:sp>
    </p:spTree>
    <p:extLst>
      <p:ext uri="{BB962C8B-B14F-4D97-AF65-F5344CB8AC3E}">
        <p14:creationId xmlns:p14="http://schemas.microsoft.com/office/powerpoint/2010/main" val="2288919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457200" y="449263"/>
            <a:ext cx="8229600" cy="1143000"/>
          </a:xfrm>
        </p:spPr>
        <p:txBody>
          <a:bodyPr/>
          <a:lstStyle/>
          <a:p>
            <a:pPr algn="l"/>
            <a:r>
              <a:rPr lang="es-ES" sz="2400" dirty="0" smtClean="0">
                <a:solidFill>
                  <a:schemeClr val="bg1"/>
                </a:solidFill>
              </a:rPr>
              <a:t>¿QUÉ INFORMACIÓN FINANCIERA BUSCAN ANTES DE DONAR?</a:t>
            </a:r>
            <a:endParaRPr lang="es-ES" sz="2400" dirty="0">
              <a:solidFill>
                <a:schemeClr val="bg1"/>
              </a:solidFill>
            </a:endParaRPr>
          </a:p>
        </p:txBody>
      </p:sp>
      <p:sp>
        <p:nvSpPr>
          <p:cNvPr id="6" name="CuadroTexto 5"/>
          <p:cNvSpPr txBox="1"/>
          <p:nvPr/>
        </p:nvSpPr>
        <p:spPr>
          <a:xfrm>
            <a:off x="7017425" y="6372151"/>
            <a:ext cx="1991363" cy="246221"/>
          </a:xfrm>
          <a:prstGeom prst="rect">
            <a:avLst/>
          </a:prstGeom>
          <a:noFill/>
        </p:spPr>
        <p:txBody>
          <a:bodyPr wrap="none" rtlCol="0">
            <a:spAutoFit/>
          </a:bodyPr>
          <a:lstStyle/>
          <a:p>
            <a:r>
              <a:rPr lang="es-ES" sz="1000" dirty="0" smtClean="0"/>
              <a:t>Saúl E. Castillo Valdés </a:t>
            </a:r>
            <a:r>
              <a:rPr lang="mr-IN" sz="1000" dirty="0" smtClean="0"/>
              <a:t>–</a:t>
            </a:r>
            <a:r>
              <a:rPr lang="es-ES" sz="1000" dirty="0" smtClean="0"/>
              <a:t> Junio 2018</a:t>
            </a:r>
            <a:endParaRPr lang="es-ES" sz="1000" dirty="0"/>
          </a:p>
        </p:txBody>
      </p:sp>
      <p:sp>
        <p:nvSpPr>
          <p:cNvPr id="7" name="object 5"/>
          <p:cNvSpPr/>
          <p:nvPr/>
        </p:nvSpPr>
        <p:spPr>
          <a:xfrm>
            <a:off x="915518" y="4039885"/>
            <a:ext cx="7293864" cy="1414272"/>
          </a:xfrm>
          <a:prstGeom prst="rect">
            <a:avLst/>
          </a:prstGeom>
          <a:blipFill>
            <a:blip r:embed="rId3" cstate="print"/>
            <a:stretch>
              <a:fillRect/>
            </a:stretch>
          </a:blipFill>
        </p:spPr>
        <p:txBody>
          <a:bodyPr wrap="square" lIns="0" tIns="0" rIns="0" bIns="0" rtlCol="0"/>
          <a:lstStyle/>
          <a:p>
            <a:endParaRPr/>
          </a:p>
        </p:txBody>
      </p:sp>
      <p:sp>
        <p:nvSpPr>
          <p:cNvPr id="9" name="object 6"/>
          <p:cNvSpPr/>
          <p:nvPr/>
        </p:nvSpPr>
        <p:spPr>
          <a:xfrm>
            <a:off x="875894" y="1426224"/>
            <a:ext cx="3889248" cy="2609088"/>
          </a:xfrm>
          <a:prstGeom prst="rect">
            <a:avLst/>
          </a:prstGeom>
          <a:blipFill>
            <a:blip r:embed="rId4" cstate="print"/>
            <a:stretch>
              <a:fillRect/>
            </a:stretch>
          </a:blipFill>
        </p:spPr>
        <p:txBody>
          <a:bodyPr wrap="square" lIns="0" tIns="0" rIns="0" bIns="0" rtlCol="0"/>
          <a:lstStyle/>
          <a:p>
            <a:endParaRPr/>
          </a:p>
        </p:txBody>
      </p:sp>
      <p:sp>
        <p:nvSpPr>
          <p:cNvPr id="10" name="object 7"/>
          <p:cNvSpPr/>
          <p:nvPr/>
        </p:nvSpPr>
        <p:spPr>
          <a:xfrm>
            <a:off x="4769714" y="1321068"/>
            <a:ext cx="3528060" cy="2721864"/>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591958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3999" cy="6857996"/>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0" y="0"/>
            <a:ext cx="9144000" cy="6858000"/>
          </a:xfrm>
          <a:prstGeom prst="rect">
            <a:avLst/>
          </a:prstGeom>
          <a:blipFill>
            <a:blip r:embed="rId4" cstate="print"/>
            <a:stretch>
              <a:fillRect/>
            </a:stretch>
          </a:blipFill>
        </p:spPr>
        <p:txBody>
          <a:bodyPr wrap="square" lIns="0" tIns="0" rIns="0" bIns="0" rtlCol="0"/>
          <a:lstStyle/>
          <a:p>
            <a:endParaRPr/>
          </a:p>
        </p:txBody>
      </p:sp>
      <p:sp>
        <p:nvSpPr>
          <p:cNvPr id="4" name="object 4"/>
          <p:cNvSpPr txBox="1"/>
          <p:nvPr/>
        </p:nvSpPr>
        <p:spPr>
          <a:xfrm>
            <a:off x="471322" y="1006544"/>
            <a:ext cx="8270240" cy="5147564"/>
          </a:xfrm>
          <a:prstGeom prst="rect">
            <a:avLst/>
          </a:prstGeom>
        </p:spPr>
        <p:txBody>
          <a:bodyPr vert="horz" wrap="square" lIns="0" tIns="0" rIns="0" bIns="0" rtlCol="0">
            <a:spAutoFit/>
          </a:bodyPr>
          <a:lstStyle/>
          <a:p>
            <a:pPr marL="870585" indent="-857885">
              <a:lnSpc>
                <a:spcPct val="100000"/>
              </a:lnSpc>
              <a:buClr>
                <a:srgbClr val="FFFFFF"/>
              </a:buClr>
              <a:buFont typeface="Arial"/>
              <a:buChar char="•"/>
              <a:tabLst>
                <a:tab pos="871219" algn="l"/>
              </a:tabLst>
            </a:pPr>
            <a:r>
              <a:rPr sz="5400" dirty="0">
                <a:solidFill>
                  <a:srgbClr val="FFFFFF"/>
                </a:solidFill>
                <a:latin typeface="Arial"/>
                <a:cs typeface="Arial"/>
              </a:rPr>
              <a:t>30,000</a:t>
            </a:r>
            <a:r>
              <a:rPr sz="5400" spc="-10" dirty="0">
                <a:solidFill>
                  <a:srgbClr val="FFFFFF"/>
                </a:solidFill>
                <a:latin typeface="Arial"/>
                <a:cs typeface="Arial"/>
              </a:rPr>
              <a:t> </a:t>
            </a:r>
            <a:r>
              <a:rPr lang="es-ES_tradnl" sz="5400" spc="-10" dirty="0" smtClean="0">
                <a:solidFill>
                  <a:srgbClr val="FFFFFF"/>
                </a:solidFill>
                <a:latin typeface="Arial"/>
                <a:cs typeface="Arial"/>
              </a:rPr>
              <a:t>proyectos de servicio a nivel mundial.</a:t>
            </a:r>
          </a:p>
          <a:p>
            <a:pPr marL="870585" indent="-857885">
              <a:lnSpc>
                <a:spcPct val="100000"/>
              </a:lnSpc>
              <a:buClr>
                <a:srgbClr val="FFFFFF"/>
              </a:buClr>
              <a:buFont typeface="Arial"/>
              <a:buChar char="•"/>
              <a:tabLst>
                <a:tab pos="871219" algn="l"/>
              </a:tabLst>
            </a:pPr>
            <a:endParaRPr sz="5400" dirty="0">
              <a:latin typeface="Times New Roman"/>
              <a:cs typeface="Times New Roman"/>
            </a:endParaRPr>
          </a:p>
          <a:p>
            <a:pPr marL="870585" indent="-857885">
              <a:lnSpc>
                <a:spcPct val="100000"/>
              </a:lnSpc>
              <a:buClr>
                <a:srgbClr val="FFFFFF"/>
              </a:buClr>
              <a:buFont typeface="Arial"/>
              <a:buChar char="•"/>
              <a:tabLst>
                <a:tab pos="871219" algn="l"/>
              </a:tabLst>
            </a:pPr>
            <a:r>
              <a:rPr sz="5400" dirty="0">
                <a:solidFill>
                  <a:srgbClr val="FFFFFF"/>
                </a:solidFill>
                <a:latin typeface="Arial"/>
                <a:cs typeface="Arial"/>
              </a:rPr>
              <a:t>USD</a:t>
            </a:r>
            <a:r>
              <a:rPr sz="5400" spc="5" dirty="0">
                <a:solidFill>
                  <a:srgbClr val="FFFFFF"/>
                </a:solidFill>
                <a:latin typeface="Arial"/>
                <a:cs typeface="Arial"/>
              </a:rPr>
              <a:t> </a:t>
            </a:r>
            <a:r>
              <a:rPr sz="5400" dirty="0">
                <a:solidFill>
                  <a:srgbClr val="FFFFFF"/>
                </a:solidFill>
                <a:latin typeface="Arial"/>
                <a:cs typeface="Arial"/>
              </a:rPr>
              <a:t>$4</a:t>
            </a:r>
            <a:r>
              <a:rPr sz="5400" spc="-15" dirty="0">
                <a:solidFill>
                  <a:srgbClr val="FFFFFF"/>
                </a:solidFill>
                <a:latin typeface="Arial"/>
                <a:cs typeface="Arial"/>
              </a:rPr>
              <a:t> </a:t>
            </a:r>
            <a:r>
              <a:rPr lang="es-ES_tradnl" sz="5400" spc="-15" dirty="0" smtClean="0">
                <a:solidFill>
                  <a:srgbClr val="FFFFFF"/>
                </a:solidFill>
                <a:latin typeface="Arial"/>
                <a:cs typeface="Arial"/>
              </a:rPr>
              <a:t>miles de millones invertidos en proyectos desde </a:t>
            </a:r>
            <a:r>
              <a:rPr sz="5400" dirty="0" smtClean="0">
                <a:solidFill>
                  <a:srgbClr val="FFFFFF"/>
                </a:solidFill>
                <a:latin typeface="Arial"/>
                <a:cs typeface="Arial"/>
              </a:rPr>
              <a:t>1947</a:t>
            </a:r>
            <a:r>
              <a:rPr lang="es-ES_tradnl" sz="5400" dirty="0" smtClean="0">
                <a:solidFill>
                  <a:srgbClr val="FFFFFF"/>
                </a:solidFill>
                <a:latin typeface="Arial"/>
                <a:cs typeface="Arial"/>
              </a:rPr>
              <a:t>.</a:t>
            </a:r>
            <a:endParaRPr sz="5400" dirty="0">
              <a:latin typeface="Arial"/>
              <a:cs typeface="Arial"/>
            </a:endParaRPr>
          </a:p>
        </p:txBody>
      </p:sp>
    </p:spTree>
    <p:extLst>
      <p:ext uri="{BB962C8B-B14F-4D97-AF65-F5344CB8AC3E}">
        <p14:creationId xmlns:p14="http://schemas.microsoft.com/office/powerpoint/2010/main" val="338249118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p:cNvSpPr>
            <a:spLocks noGrp="1"/>
          </p:cNvSpPr>
          <p:nvPr>
            <p:ph type="title"/>
          </p:nvPr>
        </p:nvSpPr>
        <p:spPr>
          <a:xfrm>
            <a:off x="457200" y="449263"/>
            <a:ext cx="8229600" cy="1143000"/>
          </a:xfrm>
        </p:spPr>
        <p:txBody>
          <a:bodyPr/>
          <a:lstStyle/>
          <a:p>
            <a:pPr algn="l"/>
            <a:r>
              <a:rPr lang="en-US" sz="2400" dirty="0" smtClean="0">
                <a:solidFill>
                  <a:schemeClr val="bg1"/>
                </a:solidFill>
                <a:latin typeface="Arial Narrow" charset="0"/>
                <a:cs typeface="Arial Narrow" charset="0"/>
              </a:rPr>
              <a:t>PLAN ESTRATEGICO - PRIORIDADES </a:t>
            </a:r>
            <a:endParaRPr lang="es-ES" sz="2400" dirty="0">
              <a:solidFill>
                <a:schemeClr val="bg1"/>
              </a:solidFill>
            </a:endParaRPr>
          </a:p>
        </p:txBody>
      </p:sp>
      <p:sp>
        <p:nvSpPr>
          <p:cNvPr id="6" name="Rectángulo 5"/>
          <p:cNvSpPr/>
          <p:nvPr/>
        </p:nvSpPr>
        <p:spPr>
          <a:xfrm>
            <a:off x="285750" y="1777098"/>
            <a:ext cx="2778125" cy="954107"/>
          </a:xfrm>
          <a:prstGeom prst="rect">
            <a:avLst/>
          </a:prstGeom>
        </p:spPr>
        <p:txBody>
          <a:bodyPr wrap="square">
            <a:spAutoFit/>
          </a:bodyPr>
          <a:lstStyle/>
          <a:p>
            <a:pPr algn="ctr"/>
            <a:r>
              <a:rPr lang="es-ES" sz="2800" i="1" dirty="0" smtClean="0">
                <a:solidFill>
                  <a:schemeClr val="accent1"/>
                </a:solidFill>
                <a:latin typeface="Georgia"/>
                <a:cs typeface="Georgia"/>
              </a:rPr>
              <a:t>Fortalecimiento de los clubes</a:t>
            </a:r>
            <a:endParaRPr lang="es-ES" sz="2800" i="1" dirty="0">
              <a:solidFill>
                <a:schemeClr val="accent1"/>
              </a:solidFill>
              <a:latin typeface="Georgia"/>
              <a:cs typeface="Georgia"/>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754" r="46973"/>
          <a:stretch/>
        </p:blipFill>
        <p:spPr bwMode="auto">
          <a:xfrm>
            <a:off x="333375" y="3074167"/>
            <a:ext cx="2758071" cy="2371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361" r="47222"/>
          <a:stretch/>
        </p:blipFill>
        <p:spPr bwMode="auto">
          <a:xfrm>
            <a:off x="3199692" y="3065731"/>
            <a:ext cx="2744617" cy="2388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l="10069" r="50521"/>
          <a:stretch/>
        </p:blipFill>
        <p:spPr bwMode="auto">
          <a:xfrm>
            <a:off x="6016625" y="3081916"/>
            <a:ext cx="3054059" cy="235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ángulo 9"/>
          <p:cNvSpPr/>
          <p:nvPr/>
        </p:nvSpPr>
        <p:spPr>
          <a:xfrm>
            <a:off x="3182938" y="1777098"/>
            <a:ext cx="2778125" cy="954107"/>
          </a:xfrm>
          <a:prstGeom prst="rect">
            <a:avLst/>
          </a:prstGeom>
        </p:spPr>
        <p:txBody>
          <a:bodyPr wrap="square">
            <a:spAutoFit/>
          </a:bodyPr>
          <a:lstStyle/>
          <a:p>
            <a:pPr algn="ctr"/>
            <a:r>
              <a:rPr lang="es-ES" sz="2800" i="1" dirty="0" smtClean="0">
                <a:solidFill>
                  <a:schemeClr val="accent1"/>
                </a:solidFill>
                <a:latin typeface="Georgia"/>
                <a:cs typeface="Georgia"/>
              </a:rPr>
              <a:t>Servicio Humanitario</a:t>
            </a:r>
            <a:endParaRPr lang="es-ES" sz="2800" i="1" dirty="0">
              <a:solidFill>
                <a:schemeClr val="accent1"/>
              </a:solidFill>
              <a:latin typeface="Georgia"/>
              <a:cs typeface="Georgia"/>
            </a:endParaRPr>
          </a:p>
        </p:txBody>
      </p:sp>
      <p:sp>
        <p:nvSpPr>
          <p:cNvPr id="11" name="Rectángulo 10"/>
          <p:cNvSpPr/>
          <p:nvPr/>
        </p:nvSpPr>
        <p:spPr>
          <a:xfrm>
            <a:off x="6162675" y="1777098"/>
            <a:ext cx="2778125" cy="954107"/>
          </a:xfrm>
          <a:prstGeom prst="rect">
            <a:avLst/>
          </a:prstGeom>
        </p:spPr>
        <p:txBody>
          <a:bodyPr wrap="square">
            <a:spAutoFit/>
          </a:bodyPr>
          <a:lstStyle/>
          <a:p>
            <a:pPr algn="ctr"/>
            <a:r>
              <a:rPr lang="es-ES" sz="2800" i="1" dirty="0" smtClean="0">
                <a:solidFill>
                  <a:schemeClr val="accent1"/>
                </a:solidFill>
                <a:latin typeface="Georgia"/>
                <a:cs typeface="Georgia"/>
              </a:rPr>
              <a:t>Imagen</a:t>
            </a:r>
          </a:p>
          <a:p>
            <a:pPr algn="ctr"/>
            <a:r>
              <a:rPr lang="es-ES" sz="2800" i="1" dirty="0" smtClean="0">
                <a:solidFill>
                  <a:schemeClr val="accent1"/>
                </a:solidFill>
                <a:latin typeface="Georgia"/>
                <a:cs typeface="Georgia"/>
              </a:rPr>
              <a:t>Pública</a:t>
            </a:r>
            <a:endParaRPr lang="es-ES" sz="2800" i="1" dirty="0">
              <a:solidFill>
                <a:schemeClr val="accent1"/>
              </a:solidFill>
              <a:latin typeface="Georgia"/>
              <a:cs typeface="Georgia"/>
            </a:endParaRPr>
          </a:p>
        </p:txBody>
      </p:sp>
    </p:spTree>
    <p:extLst>
      <p:ext uri="{BB962C8B-B14F-4D97-AF65-F5344CB8AC3E}">
        <p14:creationId xmlns:p14="http://schemas.microsoft.com/office/powerpoint/2010/main" val="1783885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88938" y="1056353"/>
            <a:ext cx="8326437" cy="523220"/>
          </a:xfrm>
          <a:prstGeom prst="rect">
            <a:avLst/>
          </a:prstGeom>
        </p:spPr>
        <p:txBody>
          <a:bodyPr wrap="square">
            <a:spAutoFit/>
          </a:bodyPr>
          <a:lstStyle/>
          <a:p>
            <a:r>
              <a:rPr lang="es-MX" sz="2800" b="1" dirty="0" smtClean="0">
                <a:solidFill>
                  <a:schemeClr val="tx1">
                    <a:lumMod val="75000"/>
                  </a:schemeClr>
                </a:solidFill>
                <a:latin typeface="Georgia" charset="0"/>
                <a:cs typeface="Georgia" charset="0"/>
              </a:rPr>
              <a:t>Por área de Interés</a:t>
            </a:r>
            <a:endParaRPr lang="es-MX" sz="2800" b="1" dirty="0">
              <a:solidFill>
                <a:schemeClr val="tx1">
                  <a:lumMod val="75000"/>
                </a:schemeClr>
              </a:solidFill>
              <a:latin typeface="Georgia" charset="0"/>
              <a:cs typeface="Georgia" charset="0"/>
            </a:endParaRPr>
          </a:p>
        </p:txBody>
      </p:sp>
      <p:sp>
        <p:nvSpPr>
          <p:cNvPr id="5" name="Título 2"/>
          <p:cNvSpPr>
            <a:spLocks noGrp="1"/>
          </p:cNvSpPr>
          <p:nvPr>
            <p:ph type="title"/>
          </p:nvPr>
        </p:nvSpPr>
        <p:spPr>
          <a:xfrm>
            <a:off x="457200" y="449264"/>
            <a:ext cx="8229600" cy="677862"/>
          </a:xfrm>
        </p:spPr>
        <p:txBody>
          <a:bodyPr/>
          <a:lstStyle/>
          <a:p>
            <a:pPr algn="l"/>
            <a:r>
              <a:rPr lang="es-ES" sz="2400" dirty="0" smtClean="0">
                <a:solidFill>
                  <a:schemeClr val="bg1"/>
                </a:solidFill>
              </a:rPr>
              <a:t>SG </a:t>
            </a:r>
            <a:r>
              <a:rPr lang="es-ES" sz="2400" dirty="0" smtClean="0">
                <a:solidFill>
                  <a:schemeClr val="bg1"/>
                </a:solidFill>
              </a:rPr>
              <a:t>2015 - 2016</a:t>
            </a:r>
            <a:endParaRPr lang="es-ES" sz="2400" dirty="0">
              <a:solidFill>
                <a:schemeClr val="bg1"/>
              </a:solidFill>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855" t="15714" r="28916" b="6410"/>
          <a:stretch/>
        </p:blipFill>
        <p:spPr bwMode="auto">
          <a:xfrm>
            <a:off x="1577550" y="1587501"/>
            <a:ext cx="7487142" cy="527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5806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045"/>
            <a:ext cx="9143999" cy="6854951"/>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0" y="0"/>
            <a:ext cx="9144000" cy="6858000"/>
          </a:xfrm>
          <a:prstGeom prst="rect">
            <a:avLst/>
          </a:prstGeom>
          <a:blipFill>
            <a:blip r:embed="rId4" cstate="print"/>
            <a:stretch>
              <a:fillRect/>
            </a:stretch>
          </a:blipFill>
        </p:spPr>
        <p:txBody>
          <a:bodyPr wrap="square" lIns="0" tIns="0" rIns="0" bIns="0" rtlCol="0"/>
          <a:lstStyle/>
          <a:p>
            <a:endParaRPr/>
          </a:p>
        </p:txBody>
      </p:sp>
      <p:sp>
        <p:nvSpPr>
          <p:cNvPr id="4" name="object 4"/>
          <p:cNvSpPr txBox="1"/>
          <p:nvPr/>
        </p:nvSpPr>
        <p:spPr>
          <a:xfrm>
            <a:off x="471322" y="493845"/>
            <a:ext cx="7315200" cy="5189242"/>
          </a:xfrm>
          <a:prstGeom prst="rect">
            <a:avLst/>
          </a:prstGeom>
        </p:spPr>
        <p:txBody>
          <a:bodyPr vert="horz" wrap="square" lIns="0" tIns="0" rIns="0" bIns="0" rtlCol="0">
            <a:spAutoFit/>
          </a:bodyPr>
          <a:lstStyle/>
          <a:p>
            <a:pPr marL="12700">
              <a:lnSpc>
                <a:spcPct val="100000"/>
              </a:lnSpc>
            </a:pPr>
            <a:r>
              <a:rPr lang="es-ES_tradnl" sz="5400" dirty="0" smtClean="0">
                <a:solidFill>
                  <a:srgbClr val="FFFFFF"/>
                </a:solidFill>
                <a:latin typeface="Arial"/>
                <a:cs typeface="Arial"/>
              </a:rPr>
              <a:t>Alianzas:</a:t>
            </a:r>
            <a:endParaRPr sz="5400" dirty="0">
              <a:latin typeface="Arial"/>
              <a:cs typeface="Arial"/>
            </a:endParaRPr>
          </a:p>
          <a:p>
            <a:pPr marL="870585" indent="-857885">
              <a:lnSpc>
                <a:spcPct val="100000"/>
              </a:lnSpc>
              <a:spcBef>
                <a:spcPts val="25"/>
              </a:spcBef>
              <a:buClr>
                <a:srgbClr val="FFFFFF"/>
              </a:buClr>
              <a:buFont typeface="Arial"/>
              <a:buChar char="•"/>
              <a:tabLst>
                <a:tab pos="871219" algn="l"/>
              </a:tabLst>
            </a:pPr>
            <a:r>
              <a:rPr sz="5400" dirty="0">
                <a:solidFill>
                  <a:srgbClr val="FFFFFF"/>
                </a:solidFill>
                <a:latin typeface="Arial"/>
                <a:cs typeface="Arial"/>
              </a:rPr>
              <a:t>UNICEF</a:t>
            </a:r>
            <a:endParaRPr sz="5400" dirty="0">
              <a:latin typeface="Arial"/>
              <a:cs typeface="Arial"/>
            </a:endParaRPr>
          </a:p>
          <a:p>
            <a:pPr marL="870585" indent="-857885">
              <a:lnSpc>
                <a:spcPct val="100000"/>
              </a:lnSpc>
              <a:spcBef>
                <a:spcPts val="35"/>
              </a:spcBef>
              <a:buClr>
                <a:srgbClr val="FFFFFF"/>
              </a:buClr>
              <a:buFont typeface="Arial"/>
              <a:buChar char="•"/>
              <a:tabLst>
                <a:tab pos="871219" algn="l"/>
              </a:tabLst>
            </a:pPr>
            <a:r>
              <a:rPr sz="5400" dirty="0">
                <a:solidFill>
                  <a:srgbClr val="FFFFFF"/>
                </a:solidFill>
                <a:latin typeface="Arial"/>
                <a:cs typeface="Arial"/>
              </a:rPr>
              <a:t>USAID</a:t>
            </a:r>
            <a:endParaRPr sz="5400" dirty="0">
              <a:latin typeface="Arial"/>
              <a:cs typeface="Arial"/>
            </a:endParaRPr>
          </a:p>
          <a:p>
            <a:pPr marL="870585" indent="-857885">
              <a:lnSpc>
                <a:spcPct val="100000"/>
              </a:lnSpc>
              <a:spcBef>
                <a:spcPts val="25"/>
              </a:spcBef>
              <a:buClr>
                <a:srgbClr val="FFFFFF"/>
              </a:buClr>
              <a:buFont typeface="Arial"/>
              <a:buChar char="•"/>
              <a:tabLst>
                <a:tab pos="871219" algn="l"/>
              </a:tabLst>
            </a:pPr>
            <a:r>
              <a:rPr sz="5400" dirty="0">
                <a:solidFill>
                  <a:srgbClr val="FFFFFF"/>
                </a:solidFill>
                <a:latin typeface="Arial"/>
                <a:cs typeface="Arial"/>
              </a:rPr>
              <a:t>Bill</a:t>
            </a:r>
            <a:r>
              <a:rPr sz="5400" spc="5" dirty="0">
                <a:solidFill>
                  <a:srgbClr val="FFFFFF"/>
                </a:solidFill>
                <a:latin typeface="Arial"/>
                <a:cs typeface="Arial"/>
              </a:rPr>
              <a:t> </a:t>
            </a:r>
            <a:r>
              <a:rPr sz="5400" dirty="0">
                <a:solidFill>
                  <a:srgbClr val="FFFFFF"/>
                </a:solidFill>
                <a:latin typeface="Arial"/>
                <a:cs typeface="Arial"/>
              </a:rPr>
              <a:t>&amp;</a:t>
            </a:r>
            <a:r>
              <a:rPr sz="5400" spc="5" dirty="0">
                <a:solidFill>
                  <a:srgbClr val="FFFFFF"/>
                </a:solidFill>
                <a:latin typeface="Arial"/>
                <a:cs typeface="Arial"/>
              </a:rPr>
              <a:t> </a:t>
            </a:r>
            <a:r>
              <a:rPr sz="5400" dirty="0">
                <a:solidFill>
                  <a:srgbClr val="FFFFFF"/>
                </a:solidFill>
                <a:latin typeface="Arial"/>
                <a:cs typeface="Arial"/>
              </a:rPr>
              <a:t>Melinda</a:t>
            </a:r>
            <a:r>
              <a:rPr sz="5400" spc="-25" dirty="0">
                <a:solidFill>
                  <a:srgbClr val="FFFFFF"/>
                </a:solidFill>
                <a:latin typeface="Arial"/>
                <a:cs typeface="Arial"/>
              </a:rPr>
              <a:t> </a:t>
            </a:r>
            <a:r>
              <a:rPr sz="5400" dirty="0">
                <a:solidFill>
                  <a:srgbClr val="FFFFFF"/>
                </a:solidFill>
                <a:latin typeface="Arial"/>
                <a:cs typeface="Arial"/>
              </a:rPr>
              <a:t>Gates</a:t>
            </a:r>
            <a:endParaRPr sz="5400" dirty="0">
              <a:latin typeface="Arial"/>
              <a:cs typeface="Arial"/>
            </a:endParaRPr>
          </a:p>
          <a:p>
            <a:pPr marL="870585">
              <a:lnSpc>
                <a:spcPct val="100000"/>
              </a:lnSpc>
              <a:spcBef>
                <a:spcPts val="35"/>
              </a:spcBef>
            </a:pPr>
            <a:r>
              <a:rPr sz="5400" dirty="0">
                <a:solidFill>
                  <a:srgbClr val="FFFFFF"/>
                </a:solidFill>
                <a:latin typeface="Arial"/>
                <a:cs typeface="Arial"/>
              </a:rPr>
              <a:t>Foundation</a:t>
            </a:r>
            <a:endParaRPr sz="5400" dirty="0">
              <a:latin typeface="Arial"/>
              <a:cs typeface="Arial"/>
            </a:endParaRPr>
          </a:p>
          <a:p>
            <a:pPr marL="870585" indent="-857885">
              <a:lnSpc>
                <a:spcPct val="100000"/>
              </a:lnSpc>
              <a:spcBef>
                <a:spcPts val="25"/>
              </a:spcBef>
              <a:buClr>
                <a:srgbClr val="FFFFFF"/>
              </a:buClr>
              <a:buFont typeface="Arial"/>
              <a:buChar char="•"/>
              <a:tabLst>
                <a:tab pos="871219" algn="l"/>
              </a:tabLst>
            </a:pPr>
            <a:r>
              <a:rPr sz="5400" dirty="0">
                <a:solidFill>
                  <a:srgbClr val="FFFFFF"/>
                </a:solidFill>
                <a:latin typeface="Arial"/>
                <a:cs typeface="Arial"/>
              </a:rPr>
              <a:t>Go</a:t>
            </a:r>
            <a:r>
              <a:rPr sz="5400" spc="-415" dirty="0">
                <a:solidFill>
                  <a:srgbClr val="FFFFFF"/>
                </a:solidFill>
                <a:latin typeface="Arial"/>
                <a:cs typeface="Arial"/>
              </a:rPr>
              <a:t>v</a:t>
            </a:r>
            <a:r>
              <a:rPr sz="5400" dirty="0">
                <a:solidFill>
                  <a:srgbClr val="FFFFFF"/>
                </a:solidFill>
                <a:latin typeface="Arial"/>
                <a:cs typeface="Arial"/>
              </a:rPr>
              <a:t>.</a:t>
            </a:r>
            <a:r>
              <a:rPr sz="5400" spc="-15" dirty="0">
                <a:solidFill>
                  <a:srgbClr val="FFFFFF"/>
                </a:solidFill>
                <a:latin typeface="Arial"/>
                <a:cs typeface="Arial"/>
              </a:rPr>
              <a:t> </a:t>
            </a:r>
            <a:r>
              <a:rPr sz="5400" dirty="0">
                <a:solidFill>
                  <a:srgbClr val="FFFFFF"/>
                </a:solidFill>
                <a:latin typeface="Arial"/>
                <a:cs typeface="Arial"/>
              </a:rPr>
              <a:t>of</a:t>
            </a:r>
            <a:r>
              <a:rPr sz="5400" spc="5" dirty="0">
                <a:solidFill>
                  <a:srgbClr val="FFFFFF"/>
                </a:solidFill>
                <a:latin typeface="Arial"/>
                <a:cs typeface="Arial"/>
              </a:rPr>
              <a:t> </a:t>
            </a:r>
            <a:r>
              <a:rPr sz="5400" dirty="0">
                <a:solidFill>
                  <a:srgbClr val="FFFFFF"/>
                </a:solidFill>
                <a:latin typeface="Arial"/>
                <a:cs typeface="Arial"/>
              </a:rPr>
              <a:t>Canada</a:t>
            </a:r>
            <a:endParaRPr sz="5400" dirty="0">
              <a:latin typeface="Arial"/>
              <a:cs typeface="Arial"/>
            </a:endParaRPr>
          </a:p>
        </p:txBody>
      </p:sp>
    </p:spTree>
    <p:extLst>
      <p:ext uri="{BB962C8B-B14F-4D97-AF65-F5344CB8AC3E}">
        <p14:creationId xmlns:p14="http://schemas.microsoft.com/office/powerpoint/2010/main" val="27341449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p:cNvSpPr>
            <a:spLocks noGrp="1"/>
          </p:cNvSpPr>
          <p:nvPr>
            <p:ph type="title"/>
          </p:nvPr>
        </p:nvSpPr>
        <p:spPr>
          <a:xfrm>
            <a:off x="457200" y="449264"/>
            <a:ext cx="8229600" cy="677862"/>
          </a:xfrm>
        </p:spPr>
        <p:txBody>
          <a:bodyPr/>
          <a:lstStyle/>
          <a:p>
            <a:pPr algn="l"/>
            <a:r>
              <a:rPr lang="es-ES" sz="2400" dirty="0" smtClean="0">
                <a:solidFill>
                  <a:schemeClr val="bg1"/>
                </a:solidFill>
              </a:rPr>
              <a:t>IM</a:t>
            </a:r>
            <a:r>
              <a:rPr lang="es-ES" sz="2400" dirty="0" smtClean="0">
                <a:solidFill>
                  <a:schemeClr val="bg1"/>
                </a:solidFill>
              </a:rPr>
              <a:t>Á</a:t>
            </a:r>
            <a:r>
              <a:rPr lang="es-ES" sz="2400" dirty="0" smtClean="0">
                <a:solidFill>
                  <a:schemeClr val="bg1"/>
                </a:solidFill>
              </a:rPr>
              <a:t>GENES</a:t>
            </a:r>
            <a:endParaRPr lang="es-ES" sz="2400" dirty="0">
              <a:solidFill>
                <a:schemeClr val="bg1"/>
              </a:solidFill>
            </a:endParaRPr>
          </a:p>
        </p:txBody>
      </p:sp>
      <p:sp>
        <p:nvSpPr>
          <p:cNvPr id="7" name="object 2"/>
          <p:cNvSpPr/>
          <p:nvPr/>
        </p:nvSpPr>
        <p:spPr>
          <a:xfrm>
            <a:off x="0" y="1988820"/>
            <a:ext cx="2528316" cy="3794759"/>
          </a:xfrm>
          <a:prstGeom prst="rect">
            <a:avLst/>
          </a:prstGeom>
          <a:blipFill>
            <a:blip r:embed="rId3" cstate="print"/>
            <a:stretch>
              <a:fillRect/>
            </a:stretch>
          </a:blipFill>
        </p:spPr>
        <p:txBody>
          <a:bodyPr wrap="square" lIns="0" tIns="0" rIns="0" bIns="0" rtlCol="0"/>
          <a:lstStyle/>
          <a:p>
            <a:endParaRPr/>
          </a:p>
        </p:txBody>
      </p:sp>
      <p:sp>
        <p:nvSpPr>
          <p:cNvPr id="8" name="object 3"/>
          <p:cNvSpPr/>
          <p:nvPr/>
        </p:nvSpPr>
        <p:spPr>
          <a:xfrm>
            <a:off x="2587751" y="1988820"/>
            <a:ext cx="4030979" cy="2688335"/>
          </a:xfrm>
          <a:prstGeom prst="rect">
            <a:avLst/>
          </a:prstGeom>
          <a:blipFill>
            <a:blip r:embed="rId4" cstate="print"/>
            <a:stretch>
              <a:fillRect/>
            </a:stretch>
          </a:blipFill>
        </p:spPr>
        <p:txBody>
          <a:bodyPr wrap="square" lIns="0" tIns="0" rIns="0" bIns="0" rtlCol="0"/>
          <a:lstStyle/>
          <a:p>
            <a:endParaRPr/>
          </a:p>
        </p:txBody>
      </p:sp>
      <p:sp>
        <p:nvSpPr>
          <p:cNvPr id="9" name="object 6"/>
          <p:cNvSpPr/>
          <p:nvPr/>
        </p:nvSpPr>
        <p:spPr>
          <a:xfrm>
            <a:off x="6676643" y="1988819"/>
            <a:ext cx="2467355" cy="3794760"/>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655527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p:cNvSpPr>
            <a:spLocks noGrp="1"/>
          </p:cNvSpPr>
          <p:nvPr>
            <p:ph type="title"/>
          </p:nvPr>
        </p:nvSpPr>
        <p:spPr>
          <a:xfrm>
            <a:off x="457200" y="480076"/>
            <a:ext cx="8229600" cy="616238"/>
          </a:xfrm>
        </p:spPr>
        <p:txBody>
          <a:bodyPr/>
          <a:lstStyle/>
          <a:p>
            <a:pPr algn="l"/>
            <a:r>
              <a:rPr lang="es-ES" sz="2400" dirty="0" smtClean="0">
                <a:solidFill>
                  <a:schemeClr val="bg1"/>
                </a:solidFill>
              </a:rPr>
              <a:t>IM</a:t>
            </a:r>
            <a:r>
              <a:rPr lang="es-ES" sz="2400" dirty="0" smtClean="0">
                <a:solidFill>
                  <a:schemeClr val="bg1"/>
                </a:solidFill>
              </a:rPr>
              <a:t>Á</a:t>
            </a:r>
            <a:r>
              <a:rPr lang="es-ES" sz="2400" dirty="0" smtClean="0">
                <a:solidFill>
                  <a:schemeClr val="bg1"/>
                </a:solidFill>
              </a:rPr>
              <a:t>GENES</a:t>
            </a:r>
            <a:endParaRPr lang="es-ES" sz="2400" dirty="0">
              <a:solidFill>
                <a:schemeClr val="bg1"/>
              </a:solidFill>
            </a:endParaRPr>
          </a:p>
        </p:txBody>
      </p:sp>
      <p:sp>
        <p:nvSpPr>
          <p:cNvPr id="10" name="object 5"/>
          <p:cNvSpPr/>
          <p:nvPr/>
        </p:nvSpPr>
        <p:spPr>
          <a:xfrm>
            <a:off x="376427" y="1869948"/>
            <a:ext cx="5568696" cy="3866388"/>
          </a:xfrm>
          <a:prstGeom prst="rect">
            <a:avLst/>
          </a:prstGeom>
          <a:blipFill>
            <a:blip r:embed="rId3" cstate="print"/>
            <a:stretch>
              <a:fillRect/>
            </a:stretch>
          </a:blipFill>
          <a:effectLst/>
        </p:spPr>
        <p:txBody>
          <a:bodyPr wrap="square" lIns="0" tIns="0" rIns="0" bIns="0" rtlCol="0"/>
          <a:lstStyle/>
          <a:p>
            <a:endParaRPr/>
          </a:p>
        </p:txBody>
      </p:sp>
      <p:sp>
        <p:nvSpPr>
          <p:cNvPr id="12" name="object 7"/>
          <p:cNvSpPr/>
          <p:nvPr/>
        </p:nvSpPr>
        <p:spPr>
          <a:xfrm>
            <a:off x="6160008" y="3867911"/>
            <a:ext cx="2639567" cy="1868424"/>
          </a:xfrm>
          <a:prstGeom prst="rect">
            <a:avLst/>
          </a:prstGeom>
          <a:blipFill>
            <a:blip r:embed="rId4" cstate="print"/>
            <a:stretch>
              <a:fillRect/>
            </a:stretch>
          </a:blipFill>
          <a:effectLst/>
        </p:spPr>
        <p:txBody>
          <a:bodyPr wrap="square" lIns="0" tIns="0" rIns="0" bIns="0" rtlCol="0"/>
          <a:lstStyle/>
          <a:p>
            <a:endParaRPr/>
          </a:p>
        </p:txBody>
      </p:sp>
      <p:sp>
        <p:nvSpPr>
          <p:cNvPr id="14" name="object 9"/>
          <p:cNvSpPr/>
          <p:nvPr/>
        </p:nvSpPr>
        <p:spPr>
          <a:xfrm>
            <a:off x="6160008" y="1886711"/>
            <a:ext cx="2639567" cy="1754124"/>
          </a:xfrm>
          <a:prstGeom prst="rect">
            <a:avLst/>
          </a:prstGeom>
          <a:blipFill>
            <a:blip r:embed="rId5" cstate="print"/>
            <a:stretch>
              <a:fillRect/>
            </a:stretch>
          </a:blipFill>
          <a:effectLst/>
        </p:spPr>
        <p:txBody>
          <a:bodyPr wrap="square" lIns="0" tIns="0" rIns="0" bIns="0" rtlCol="0"/>
          <a:lstStyle/>
          <a:p>
            <a:endParaRPr/>
          </a:p>
        </p:txBody>
      </p:sp>
    </p:spTree>
    <p:extLst>
      <p:ext uri="{BB962C8B-B14F-4D97-AF65-F5344CB8AC3E}">
        <p14:creationId xmlns:p14="http://schemas.microsoft.com/office/powerpoint/2010/main" val="1104579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p:cNvSpPr>
            <a:spLocks noGrp="1"/>
          </p:cNvSpPr>
          <p:nvPr>
            <p:ph type="title"/>
          </p:nvPr>
        </p:nvSpPr>
        <p:spPr>
          <a:xfrm>
            <a:off x="457200" y="449264"/>
            <a:ext cx="8229600" cy="677862"/>
          </a:xfrm>
        </p:spPr>
        <p:txBody>
          <a:bodyPr/>
          <a:lstStyle/>
          <a:p>
            <a:pPr algn="l"/>
            <a:r>
              <a:rPr lang="es-ES" sz="2400" dirty="0" smtClean="0">
                <a:solidFill>
                  <a:schemeClr val="bg1"/>
                </a:solidFill>
              </a:rPr>
              <a:t>IM</a:t>
            </a:r>
            <a:r>
              <a:rPr lang="es-ES" sz="2400" dirty="0" smtClean="0">
                <a:solidFill>
                  <a:schemeClr val="bg1"/>
                </a:solidFill>
              </a:rPr>
              <a:t>Á</a:t>
            </a:r>
            <a:r>
              <a:rPr lang="es-ES" sz="2400" dirty="0" smtClean="0">
                <a:solidFill>
                  <a:schemeClr val="bg1"/>
                </a:solidFill>
              </a:rPr>
              <a:t>GENES</a:t>
            </a:r>
            <a:endParaRPr lang="es-ES" sz="2400" dirty="0">
              <a:solidFill>
                <a:schemeClr val="bg1"/>
              </a:solidFill>
            </a:endParaRPr>
          </a:p>
        </p:txBody>
      </p:sp>
      <p:sp>
        <p:nvSpPr>
          <p:cNvPr id="9" name="object 5"/>
          <p:cNvSpPr/>
          <p:nvPr/>
        </p:nvSpPr>
        <p:spPr>
          <a:xfrm>
            <a:off x="1815083" y="4073652"/>
            <a:ext cx="2470404" cy="2470404"/>
          </a:xfrm>
          <a:prstGeom prst="rect">
            <a:avLst/>
          </a:prstGeom>
          <a:blipFill>
            <a:blip r:embed="rId3" cstate="print"/>
            <a:stretch>
              <a:fillRect/>
            </a:stretch>
          </a:blipFill>
        </p:spPr>
        <p:txBody>
          <a:bodyPr wrap="square" lIns="0" tIns="0" rIns="0" bIns="0" rtlCol="0"/>
          <a:lstStyle/>
          <a:p>
            <a:endParaRPr/>
          </a:p>
        </p:txBody>
      </p:sp>
      <p:sp>
        <p:nvSpPr>
          <p:cNvPr id="15" name="object 7"/>
          <p:cNvSpPr/>
          <p:nvPr/>
        </p:nvSpPr>
        <p:spPr>
          <a:xfrm>
            <a:off x="4587240" y="1330452"/>
            <a:ext cx="2476500" cy="2470404"/>
          </a:xfrm>
          <a:prstGeom prst="rect">
            <a:avLst/>
          </a:prstGeom>
          <a:blipFill>
            <a:blip r:embed="rId4" cstate="print"/>
            <a:stretch>
              <a:fillRect/>
            </a:stretch>
          </a:blipFill>
        </p:spPr>
        <p:txBody>
          <a:bodyPr wrap="square" lIns="0" tIns="0" rIns="0" bIns="0" rtlCol="0"/>
          <a:lstStyle/>
          <a:p>
            <a:endParaRPr/>
          </a:p>
        </p:txBody>
      </p:sp>
      <p:sp>
        <p:nvSpPr>
          <p:cNvPr id="16" name="object 9"/>
          <p:cNvSpPr/>
          <p:nvPr/>
        </p:nvSpPr>
        <p:spPr>
          <a:xfrm>
            <a:off x="1815083" y="1330452"/>
            <a:ext cx="2470404" cy="2470404"/>
          </a:xfrm>
          <a:prstGeom prst="rect">
            <a:avLst/>
          </a:prstGeom>
          <a:blipFill>
            <a:blip r:embed="rId5" cstate="print"/>
            <a:stretch>
              <a:fillRect/>
            </a:stretch>
          </a:blipFill>
        </p:spPr>
        <p:txBody>
          <a:bodyPr wrap="square" lIns="0" tIns="0" rIns="0" bIns="0" rtlCol="0"/>
          <a:lstStyle/>
          <a:p>
            <a:endParaRPr/>
          </a:p>
        </p:txBody>
      </p:sp>
      <p:sp>
        <p:nvSpPr>
          <p:cNvPr id="17" name="object 11"/>
          <p:cNvSpPr/>
          <p:nvPr/>
        </p:nvSpPr>
        <p:spPr>
          <a:xfrm>
            <a:off x="4587240" y="4073652"/>
            <a:ext cx="2470404" cy="2470404"/>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344694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p:cNvSpPr>
            <a:spLocks noGrp="1"/>
          </p:cNvSpPr>
          <p:nvPr>
            <p:ph type="title"/>
          </p:nvPr>
        </p:nvSpPr>
        <p:spPr>
          <a:xfrm>
            <a:off x="457200" y="449264"/>
            <a:ext cx="8229600" cy="677862"/>
          </a:xfrm>
        </p:spPr>
        <p:txBody>
          <a:bodyPr/>
          <a:lstStyle/>
          <a:p>
            <a:pPr algn="l"/>
            <a:r>
              <a:rPr lang="es-ES" sz="2400" dirty="0" smtClean="0">
                <a:solidFill>
                  <a:schemeClr val="bg1"/>
                </a:solidFill>
              </a:rPr>
              <a:t>IM</a:t>
            </a:r>
            <a:r>
              <a:rPr lang="es-ES" sz="2400" dirty="0" smtClean="0">
                <a:solidFill>
                  <a:schemeClr val="bg1"/>
                </a:solidFill>
              </a:rPr>
              <a:t>Á</a:t>
            </a:r>
            <a:r>
              <a:rPr lang="es-ES" sz="2400" dirty="0" smtClean="0">
                <a:solidFill>
                  <a:schemeClr val="bg1"/>
                </a:solidFill>
              </a:rPr>
              <a:t>GENES</a:t>
            </a:r>
            <a:endParaRPr lang="es-ES" sz="2400" dirty="0">
              <a:solidFill>
                <a:schemeClr val="bg1"/>
              </a:solidFill>
            </a:endParaRPr>
          </a:p>
        </p:txBody>
      </p:sp>
      <p:sp>
        <p:nvSpPr>
          <p:cNvPr id="9" name="object 4"/>
          <p:cNvSpPr/>
          <p:nvPr/>
        </p:nvSpPr>
        <p:spPr>
          <a:xfrm>
            <a:off x="2574060" y="1083929"/>
            <a:ext cx="3995881" cy="5018613"/>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003911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p:cNvSpPr>
            <a:spLocks noGrp="1"/>
          </p:cNvSpPr>
          <p:nvPr>
            <p:ph type="title"/>
          </p:nvPr>
        </p:nvSpPr>
        <p:spPr>
          <a:xfrm>
            <a:off x="457200" y="449264"/>
            <a:ext cx="8229600" cy="677862"/>
          </a:xfrm>
        </p:spPr>
        <p:txBody>
          <a:bodyPr/>
          <a:lstStyle/>
          <a:p>
            <a:pPr algn="l"/>
            <a:r>
              <a:rPr lang="es-ES" sz="2400" dirty="0" smtClean="0">
                <a:solidFill>
                  <a:schemeClr val="bg1"/>
                </a:solidFill>
              </a:rPr>
              <a:t>IM</a:t>
            </a:r>
            <a:r>
              <a:rPr lang="es-ES" sz="2400" dirty="0" smtClean="0">
                <a:solidFill>
                  <a:schemeClr val="bg1"/>
                </a:solidFill>
              </a:rPr>
              <a:t>Á</a:t>
            </a:r>
            <a:r>
              <a:rPr lang="es-ES" sz="2400" dirty="0" smtClean="0">
                <a:solidFill>
                  <a:schemeClr val="bg1"/>
                </a:solidFill>
              </a:rPr>
              <a:t>GENES</a:t>
            </a:r>
            <a:endParaRPr lang="es-ES" sz="2400" dirty="0">
              <a:solidFill>
                <a:schemeClr val="bg1"/>
              </a:solidFill>
            </a:endParaRPr>
          </a:p>
        </p:txBody>
      </p:sp>
      <p:sp>
        <p:nvSpPr>
          <p:cNvPr id="9" name="object 5"/>
          <p:cNvSpPr/>
          <p:nvPr/>
        </p:nvSpPr>
        <p:spPr>
          <a:xfrm>
            <a:off x="1815083" y="4073652"/>
            <a:ext cx="2470404" cy="2470404"/>
          </a:xfrm>
          <a:prstGeom prst="rect">
            <a:avLst/>
          </a:prstGeom>
          <a:blipFill>
            <a:blip r:embed="rId3" cstate="print"/>
            <a:stretch>
              <a:fillRect/>
            </a:stretch>
          </a:blipFill>
        </p:spPr>
        <p:txBody>
          <a:bodyPr wrap="square" lIns="0" tIns="0" rIns="0" bIns="0" rtlCol="0"/>
          <a:lstStyle/>
          <a:p>
            <a:endParaRPr/>
          </a:p>
        </p:txBody>
      </p:sp>
      <p:sp>
        <p:nvSpPr>
          <p:cNvPr id="15" name="object 7"/>
          <p:cNvSpPr/>
          <p:nvPr/>
        </p:nvSpPr>
        <p:spPr>
          <a:xfrm>
            <a:off x="4587240" y="1330452"/>
            <a:ext cx="2476500" cy="2470404"/>
          </a:xfrm>
          <a:prstGeom prst="rect">
            <a:avLst/>
          </a:prstGeom>
          <a:blipFill>
            <a:blip r:embed="rId4" cstate="print"/>
            <a:stretch>
              <a:fillRect/>
            </a:stretch>
          </a:blipFill>
        </p:spPr>
        <p:txBody>
          <a:bodyPr wrap="square" lIns="0" tIns="0" rIns="0" bIns="0" rtlCol="0"/>
          <a:lstStyle/>
          <a:p>
            <a:endParaRPr/>
          </a:p>
        </p:txBody>
      </p:sp>
      <p:sp>
        <p:nvSpPr>
          <p:cNvPr id="16" name="object 9"/>
          <p:cNvSpPr/>
          <p:nvPr/>
        </p:nvSpPr>
        <p:spPr>
          <a:xfrm>
            <a:off x="1815083" y="1330452"/>
            <a:ext cx="2470404" cy="2470404"/>
          </a:xfrm>
          <a:prstGeom prst="rect">
            <a:avLst/>
          </a:prstGeom>
          <a:blipFill>
            <a:blip r:embed="rId5" cstate="print"/>
            <a:stretch>
              <a:fillRect/>
            </a:stretch>
          </a:blipFill>
        </p:spPr>
        <p:txBody>
          <a:bodyPr wrap="square" lIns="0" tIns="0" rIns="0" bIns="0" rtlCol="0"/>
          <a:lstStyle/>
          <a:p>
            <a:endParaRPr/>
          </a:p>
        </p:txBody>
      </p:sp>
      <p:sp>
        <p:nvSpPr>
          <p:cNvPr id="17" name="object 11"/>
          <p:cNvSpPr/>
          <p:nvPr/>
        </p:nvSpPr>
        <p:spPr>
          <a:xfrm>
            <a:off x="4587240" y="4073652"/>
            <a:ext cx="2470404" cy="2470404"/>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09775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p:cNvSpPr>
            <a:spLocks noGrp="1"/>
          </p:cNvSpPr>
          <p:nvPr>
            <p:ph type="title"/>
          </p:nvPr>
        </p:nvSpPr>
        <p:spPr>
          <a:xfrm>
            <a:off x="457200" y="449264"/>
            <a:ext cx="8229600" cy="677862"/>
          </a:xfrm>
        </p:spPr>
        <p:txBody>
          <a:bodyPr/>
          <a:lstStyle/>
          <a:p>
            <a:pPr algn="l"/>
            <a:r>
              <a:rPr lang="es-ES" sz="2400" dirty="0" smtClean="0">
                <a:solidFill>
                  <a:schemeClr val="bg1"/>
                </a:solidFill>
              </a:rPr>
              <a:t>IM</a:t>
            </a:r>
            <a:r>
              <a:rPr lang="es-ES" sz="2400" dirty="0" smtClean="0">
                <a:solidFill>
                  <a:schemeClr val="bg1"/>
                </a:solidFill>
              </a:rPr>
              <a:t>Á</a:t>
            </a:r>
            <a:r>
              <a:rPr lang="es-ES" sz="2400" dirty="0" smtClean="0">
                <a:solidFill>
                  <a:schemeClr val="bg1"/>
                </a:solidFill>
              </a:rPr>
              <a:t>GENES</a:t>
            </a:r>
            <a:endParaRPr lang="es-ES" sz="2400" dirty="0">
              <a:solidFill>
                <a:schemeClr val="bg1"/>
              </a:solidFill>
            </a:endParaRPr>
          </a:p>
        </p:txBody>
      </p:sp>
      <p:sp>
        <p:nvSpPr>
          <p:cNvPr id="7" name="object 3"/>
          <p:cNvSpPr/>
          <p:nvPr/>
        </p:nvSpPr>
        <p:spPr>
          <a:xfrm>
            <a:off x="341375" y="4146803"/>
            <a:ext cx="4136136" cy="2711195"/>
          </a:xfrm>
          <a:prstGeom prst="rect">
            <a:avLst/>
          </a:prstGeom>
          <a:blipFill>
            <a:blip r:embed="rId3" cstate="print"/>
            <a:stretch>
              <a:fillRect/>
            </a:stretch>
          </a:blipFill>
        </p:spPr>
        <p:txBody>
          <a:bodyPr wrap="square" lIns="0" tIns="0" rIns="0" bIns="0" rtlCol="0"/>
          <a:lstStyle/>
          <a:p>
            <a:endParaRPr/>
          </a:p>
        </p:txBody>
      </p:sp>
      <p:sp>
        <p:nvSpPr>
          <p:cNvPr id="8" name="object 5"/>
          <p:cNvSpPr/>
          <p:nvPr/>
        </p:nvSpPr>
        <p:spPr>
          <a:xfrm>
            <a:off x="341375" y="1159763"/>
            <a:ext cx="4137660" cy="2766060"/>
          </a:xfrm>
          <a:prstGeom prst="rect">
            <a:avLst/>
          </a:prstGeom>
          <a:blipFill>
            <a:blip r:embed="rId4" cstate="print"/>
            <a:stretch>
              <a:fillRect/>
            </a:stretch>
          </a:blipFill>
        </p:spPr>
        <p:txBody>
          <a:bodyPr wrap="square" lIns="0" tIns="0" rIns="0" bIns="0" rtlCol="0"/>
          <a:lstStyle/>
          <a:p>
            <a:endParaRPr/>
          </a:p>
        </p:txBody>
      </p:sp>
      <p:sp>
        <p:nvSpPr>
          <p:cNvPr id="10" name="object 7"/>
          <p:cNvSpPr/>
          <p:nvPr/>
        </p:nvSpPr>
        <p:spPr>
          <a:xfrm>
            <a:off x="4722876" y="1159763"/>
            <a:ext cx="4158996" cy="2766060"/>
          </a:xfrm>
          <a:prstGeom prst="rect">
            <a:avLst/>
          </a:prstGeom>
          <a:blipFill>
            <a:blip r:embed="rId5" cstate="print"/>
            <a:stretch>
              <a:fillRect/>
            </a:stretch>
          </a:blipFill>
        </p:spPr>
        <p:txBody>
          <a:bodyPr wrap="square" lIns="0" tIns="0" rIns="0" bIns="0" rtlCol="0"/>
          <a:lstStyle/>
          <a:p>
            <a:endParaRPr/>
          </a:p>
        </p:txBody>
      </p:sp>
      <p:sp>
        <p:nvSpPr>
          <p:cNvPr id="11" name="object 9"/>
          <p:cNvSpPr/>
          <p:nvPr/>
        </p:nvSpPr>
        <p:spPr>
          <a:xfrm>
            <a:off x="4722876" y="4146803"/>
            <a:ext cx="4136135" cy="2711195"/>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644682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p:cNvSpPr>
            <a:spLocks noGrp="1"/>
          </p:cNvSpPr>
          <p:nvPr>
            <p:ph type="title"/>
          </p:nvPr>
        </p:nvSpPr>
        <p:spPr>
          <a:xfrm>
            <a:off x="457200" y="449264"/>
            <a:ext cx="8229600" cy="677862"/>
          </a:xfrm>
        </p:spPr>
        <p:txBody>
          <a:bodyPr/>
          <a:lstStyle/>
          <a:p>
            <a:pPr algn="l"/>
            <a:r>
              <a:rPr lang="es-ES" sz="2400" dirty="0" smtClean="0">
                <a:solidFill>
                  <a:schemeClr val="bg1"/>
                </a:solidFill>
              </a:rPr>
              <a:t>IM</a:t>
            </a:r>
            <a:r>
              <a:rPr lang="es-ES" sz="2400" dirty="0" smtClean="0">
                <a:solidFill>
                  <a:schemeClr val="bg1"/>
                </a:solidFill>
              </a:rPr>
              <a:t>Á</a:t>
            </a:r>
            <a:r>
              <a:rPr lang="es-ES" sz="2400" dirty="0" smtClean="0">
                <a:solidFill>
                  <a:schemeClr val="bg1"/>
                </a:solidFill>
              </a:rPr>
              <a:t>GENES</a:t>
            </a:r>
            <a:endParaRPr lang="es-ES" sz="2400" dirty="0">
              <a:solidFill>
                <a:schemeClr val="bg1"/>
              </a:solidFill>
            </a:endParaRPr>
          </a:p>
        </p:txBody>
      </p:sp>
      <p:sp>
        <p:nvSpPr>
          <p:cNvPr id="9" name="object 3"/>
          <p:cNvSpPr/>
          <p:nvPr/>
        </p:nvSpPr>
        <p:spPr>
          <a:xfrm>
            <a:off x="457200" y="1159763"/>
            <a:ext cx="4588764" cy="3453384"/>
          </a:xfrm>
          <a:prstGeom prst="rect">
            <a:avLst/>
          </a:prstGeom>
          <a:blipFill>
            <a:blip r:embed="rId3" cstate="print"/>
            <a:stretch>
              <a:fillRect/>
            </a:stretch>
          </a:blipFill>
        </p:spPr>
        <p:txBody>
          <a:bodyPr wrap="square" lIns="0" tIns="0" rIns="0" bIns="0" rtlCol="0"/>
          <a:lstStyle/>
          <a:p>
            <a:endParaRPr/>
          </a:p>
        </p:txBody>
      </p:sp>
      <p:sp>
        <p:nvSpPr>
          <p:cNvPr id="12" name="object 5"/>
          <p:cNvSpPr/>
          <p:nvPr/>
        </p:nvSpPr>
        <p:spPr>
          <a:xfrm>
            <a:off x="5222747" y="1159762"/>
            <a:ext cx="3468624" cy="5698235"/>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399908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p:cNvSpPr>
            <a:spLocks noGrp="1"/>
          </p:cNvSpPr>
          <p:nvPr>
            <p:ph type="title"/>
          </p:nvPr>
        </p:nvSpPr>
        <p:spPr>
          <a:xfrm>
            <a:off x="457200" y="449264"/>
            <a:ext cx="8229600" cy="677862"/>
          </a:xfrm>
        </p:spPr>
        <p:txBody>
          <a:bodyPr/>
          <a:lstStyle/>
          <a:p>
            <a:pPr algn="l"/>
            <a:r>
              <a:rPr lang="es-ES" sz="2400" dirty="0" smtClean="0">
                <a:solidFill>
                  <a:schemeClr val="bg1"/>
                </a:solidFill>
              </a:rPr>
              <a:t>IM</a:t>
            </a:r>
            <a:r>
              <a:rPr lang="es-ES" sz="2400" dirty="0" smtClean="0">
                <a:solidFill>
                  <a:schemeClr val="bg1"/>
                </a:solidFill>
              </a:rPr>
              <a:t>Á</a:t>
            </a:r>
            <a:r>
              <a:rPr lang="es-ES" sz="2400" dirty="0" smtClean="0">
                <a:solidFill>
                  <a:schemeClr val="bg1"/>
                </a:solidFill>
              </a:rPr>
              <a:t>GENES</a:t>
            </a:r>
            <a:endParaRPr lang="es-ES" sz="2400" dirty="0">
              <a:solidFill>
                <a:schemeClr val="bg1"/>
              </a:solidFill>
            </a:endParaRPr>
          </a:p>
        </p:txBody>
      </p:sp>
      <p:sp>
        <p:nvSpPr>
          <p:cNvPr id="3" name="object 2"/>
          <p:cNvSpPr/>
          <p:nvPr/>
        </p:nvSpPr>
        <p:spPr>
          <a:xfrm>
            <a:off x="370331" y="1159762"/>
            <a:ext cx="3799332" cy="5698234"/>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378496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p:cNvSpPr>
            <a:spLocks noGrp="1"/>
          </p:cNvSpPr>
          <p:nvPr>
            <p:ph type="title"/>
          </p:nvPr>
        </p:nvSpPr>
        <p:spPr>
          <a:xfrm>
            <a:off x="457200" y="449263"/>
            <a:ext cx="8229600" cy="1143000"/>
          </a:xfrm>
        </p:spPr>
        <p:txBody>
          <a:bodyPr/>
          <a:lstStyle/>
          <a:p>
            <a:pPr algn="l"/>
            <a:r>
              <a:rPr lang="en-US" sz="2400" dirty="0">
                <a:solidFill>
                  <a:schemeClr val="bg1"/>
                </a:solidFill>
                <a:latin typeface="Arial Narrow" charset="0"/>
                <a:cs typeface="Arial Narrow" charset="0"/>
              </a:rPr>
              <a:t>2015 AMBOS </a:t>
            </a:r>
            <a:r>
              <a:rPr lang="en-US" sz="2400" dirty="0" smtClean="0">
                <a:solidFill>
                  <a:schemeClr val="bg1"/>
                </a:solidFill>
                <a:latin typeface="Arial Narrow" charset="0"/>
                <a:cs typeface="Arial Narrow" charset="0"/>
              </a:rPr>
              <a:t>CONSEJOS</a:t>
            </a:r>
            <a:endParaRPr lang="es-ES" sz="2400" dirty="0">
              <a:solidFill>
                <a:schemeClr val="bg1"/>
              </a:solidFill>
            </a:endParaRPr>
          </a:p>
        </p:txBody>
      </p:sp>
      <p:sp>
        <p:nvSpPr>
          <p:cNvPr id="12" name="Rectángulo 11"/>
          <p:cNvSpPr/>
          <p:nvPr/>
        </p:nvSpPr>
        <p:spPr>
          <a:xfrm>
            <a:off x="475734" y="1905506"/>
            <a:ext cx="4243558" cy="3046988"/>
          </a:xfrm>
          <a:prstGeom prst="rect">
            <a:avLst/>
          </a:prstGeom>
        </p:spPr>
        <p:txBody>
          <a:bodyPr wrap="square">
            <a:spAutoFit/>
          </a:bodyPr>
          <a:lstStyle/>
          <a:p>
            <a:r>
              <a:rPr lang="es-ES" sz="2400" i="1" dirty="0" smtClean="0">
                <a:solidFill>
                  <a:schemeClr val="accent1"/>
                </a:solidFill>
                <a:latin typeface="Georgia"/>
                <a:cs typeface="Georgia"/>
              </a:rPr>
              <a:t>Factores Internos.</a:t>
            </a:r>
          </a:p>
          <a:p>
            <a:endParaRPr lang="es-ES" sz="2400" i="1" dirty="0" smtClean="0">
              <a:solidFill>
                <a:schemeClr val="accent1"/>
              </a:solidFill>
              <a:latin typeface="Georgia"/>
              <a:cs typeface="Georgia"/>
            </a:endParaRPr>
          </a:p>
          <a:p>
            <a:pPr marL="285750" indent="-285750">
              <a:buFont typeface="Arial"/>
              <a:buChar char="•"/>
            </a:pPr>
            <a:r>
              <a:rPr lang="es-ES" b="1" i="1" dirty="0" smtClean="0">
                <a:solidFill>
                  <a:schemeClr val="tx1">
                    <a:lumMod val="75000"/>
                  </a:schemeClr>
                </a:solidFill>
                <a:latin typeface="Georgia"/>
                <a:cs typeface="Georgia"/>
              </a:rPr>
              <a:t>La membresía a nivel mundial esta estancada.</a:t>
            </a:r>
          </a:p>
          <a:p>
            <a:pPr marL="285750" indent="-285750">
              <a:buFont typeface="Arial"/>
              <a:buChar char="•"/>
            </a:pPr>
            <a:r>
              <a:rPr lang="es-ES" b="1" i="1" dirty="0" smtClean="0">
                <a:solidFill>
                  <a:schemeClr val="accent3"/>
                </a:solidFill>
                <a:latin typeface="Georgia"/>
                <a:cs typeface="Georgia"/>
              </a:rPr>
              <a:t>Estructura organizacional compleja</a:t>
            </a:r>
            <a:r>
              <a:rPr lang="es-ES" i="1" dirty="0" smtClean="0">
                <a:solidFill>
                  <a:schemeClr val="accent3"/>
                </a:solidFill>
                <a:latin typeface="Georgia"/>
                <a:cs typeface="Georgia"/>
              </a:rPr>
              <a:t>. </a:t>
            </a:r>
          </a:p>
          <a:p>
            <a:pPr marL="285750" indent="-285750">
              <a:buFont typeface="Arial"/>
              <a:buChar char="•"/>
            </a:pPr>
            <a:r>
              <a:rPr lang="es-ES" i="1" dirty="0" smtClean="0">
                <a:solidFill>
                  <a:schemeClr val="tx1">
                    <a:lumMod val="75000"/>
                  </a:schemeClr>
                </a:solidFill>
                <a:latin typeface="Georgia"/>
                <a:cs typeface="Georgia"/>
              </a:rPr>
              <a:t>Antigüedad vs Liderazgo basado en habilidades. </a:t>
            </a:r>
          </a:p>
          <a:p>
            <a:pPr marL="285750" indent="-285750">
              <a:buFont typeface="Arial"/>
              <a:buChar char="•"/>
            </a:pPr>
            <a:r>
              <a:rPr lang="es-ES" b="1" i="1" dirty="0" smtClean="0">
                <a:solidFill>
                  <a:srgbClr val="009999"/>
                </a:solidFill>
                <a:latin typeface="Georgia"/>
                <a:cs typeface="Georgia"/>
              </a:rPr>
              <a:t>Falta de Continuidad.</a:t>
            </a:r>
          </a:p>
          <a:p>
            <a:pPr marL="285750" indent="-285750">
              <a:buFont typeface="Arial"/>
              <a:buChar char="•"/>
            </a:pPr>
            <a:r>
              <a:rPr lang="es-ES" i="1" dirty="0" smtClean="0">
                <a:solidFill>
                  <a:schemeClr val="tx1">
                    <a:lumMod val="75000"/>
                  </a:schemeClr>
                </a:solidFill>
                <a:latin typeface="Georgia"/>
                <a:cs typeface="Georgia"/>
              </a:rPr>
              <a:t>Mundo posterior a la polio. </a:t>
            </a:r>
            <a:endParaRPr lang="es-ES" i="1" dirty="0">
              <a:solidFill>
                <a:schemeClr val="tx1">
                  <a:lumMod val="75000"/>
                </a:schemeClr>
              </a:solidFill>
              <a:latin typeface="Georgia"/>
              <a:cs typeface="Georgia"/>
            </a:endParaRPr>
          </a:p>
        </p:txBody>
      </p:sp>
      <p:sp>
        <p:nvSpPr>
          <p:cNvPr id="14" name="Rectángulo 13"/>
          <p:cNvSpPr/>
          <p:nvPr/>
        </p:nvSpPr>
        <p:spPr>
          <a:xfrm>
            <a:off x="4900442" y="1905506"/>
            <a:ext cx="4243558" cy="2492990"/>
          </a:xfrm>
          <a:prstGeom prst="rect">
            <a:avLst/>
          </a:prstGeom>
        </p:spPr>
        <p:txBody>
          <a:bodyPr wrap="square">
            <a:spAutoFit/>
          </a:bodyPr>
          <a:lstStyle/>
          <a:p>
            <a:r>
              <a:rPr lang="es-ES" sz="2400" i="1" dirty="0" smtClean="0">
                <a:solidFill>
                  <a:schemeClr val="accent1"/>
                </a:solidFill>
                <a:latin typeface="Georgia"/>
                <a:cs typeface="Georgia"/>
              </a:rPr>
              <a:t>Factores Externos.</a:t>
            </a:r>
          </a:p>
          <a:p>
            <a:endParaRPr lang="es-ES" sz="2400" i="1" dirty="0" smtClean="0">
              <a:solidFill>
                <a:schemeClr val="accent1"/>
              </a:solidFill>
              <a:latin typeface="Georgia"/>
              <a:cs typeface="Georgia"/>
            </a:endParaRPr>
          </a:p>
          <a:p>
            <a:pPr marL="285750" indent="-285750">
              <a:buFont typeface="Arial"/>
              <a:buChar char="•"/>
            </a:pPr>
            <a:r>
              <a:rPr lang="es-ES" b="1" i="1" dirty="0" smtClean="0">
                <a:solidFill>
                  <a:srgbClr val="009999"/>
                </a:solidFill>
                <a:latin typeface="Georgia"/>
                <a:cs typeface="Georgia"/>
              </a:rPr>
              <a:t>Tecnológicos.</a:t>
            </a:r>
            <a:r>
              <a:rPr lang="es-ES" i="1" dirty="0" smtClean="0">
                <a:solidFill>
                  <a:srgbClr val="009999"/>
                </a:solidFill>
                <a:latin typeface="Georgia"/>
                <a:cs typeface="Georgia"/>
              </a:rPr>
              <a:t> </a:t>
            </a:r>
          </a:p>
          <a:p>
            <a:pPr marL="285750" indent="-285750">
              <a:buFont typeface="Arial"/>
              <a:buChar char="•"/>
            </a:pPr>
            <a:r>
              <a:rPr lang="es-ES" i="1" dirty="0" smtClean="0">
                <a:solidFill>
                  <a:schemeClr val="tx1">
                    <a:lumMod val="75000"/>
                  </a:schemeClr>
                </a:solidFill>
                <a:latin typeface="Georgia"/>
                <a:cs typeface="Georgia"/>
              </a:rPr>
              <a:t>Demográficos.</a:t>
            </a:r>
          </a:p>
          <a:p>
            <a:pPr marL="285750" indent="-285750">
              <a:buFont typeface="Arial"/>
              <a:buChar char="•"/>
            </a:pPr>
            <a:r>
              <a:rPr lang="es-ES" i="1" dirty="0" smtClean="0">
                <a:solidFill>
                  <a:schemeClr val="tx1">
                    <a:lumMod val="75000"/>
                  </a:schemeClr>
                </a:solidFill>
                <a:latin typeface="Georgia"/>
                <a:cs typeface="Georgia"/>
              </a:rPr>
              <a:t>Económicos.</a:t>
            </a:r>
          </a:p>
          <a:p>
            <a:pPr marL="285750" indent="-285750">
              <a:buFont typeface="Arial"/>
              <a:buChar char="•"/>
            </a:pPr>
            <a:r>
              <a:rPr lang="es-ES" i="1" dirty="0" smtClean="0">
                <a:solidFill>
                  <a:schemeClr val="tx1">
                    <a:lumMod val="75000"/>
                  </a:schemeClr>
                </a:solidFill>
                <a:latin typeface="Georgia"/>
                <a:cs typeface="Georgia"/>
              </a:rPr>
              <a:t>Políticos.</a:t>
            </a:r>
          </a:p>
          <a:p>
            <a:pPr marL="285750" indent="-285750">
              <a:buFont typeface="Arial"/>
              <a:buChar char="•"/>
            </a:pPr>
            <a:r>
              <a:rPr lang="es-ES" b="1" i="1" dirty="0" smtClean="0">
                <a:solidFill>
                  <a:srgbClr val="009999"/>
                </a:solidFill>
                <a:latin typeface="Georgia"/>
                <a:cs typeface="Georgia"/>
              </a:rPr>
              <a:t>Sociales.</a:t>
            </a:r>
          </a:p>
          <a:p>
            <a:pPr marL="285750" indent="-285750">
              <a:buFont typeface="Arial"/>
              <a:buChar char="•"/>
            </a:pPr>
            <a:r>
              <a:rPr lang="es-ES" b="1" i="1" dirty="0" smtClean="0">
                <a:solidFill>
                  <a:srgbClr val="009999"/>
                </a:solidFill>
                <a:latin typeface="Georgia"/>
                <a:cs typeface="Georgia"/>
              </a:rPr>
              <a:t>Competencia.</a:t>
            </a:r>
            <a:endParaRPr lang="es-ES" b="1" i="1" dirty="0">
              <a:solidFill>
                <a:srgbClr val="009999"/>
              </a:solidFill>
              <a:latin typeface="Georgia"/>
              <a:cs typeface="Georgia"/>
            </a:endParaRPr>
          </a:p>
        </p:txBody>
      </p:sp>
      <p:sp>
        <p:nvSpPr>
          <p:cNvPr id="15" name="Content Placeholder 2"/>
          <p:cNvSpPr>
            <a:spLocks noGrp="1"/>
          </p:cNvSpPr>
          <p:nvPr>
            <p:ph idx="1"/>
          </p:nvPr>
        </p:nvSpPr>
        <p:spPr bwMode="auto">
          <a:xfrm>
            <a:off x="457200" y="1219200"/>
            <a:ext cx="7086600" cy="38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indent="0" eaLnBrk="1" hangingPunct="1">
              <a:buFont typeface="Arial" charset="0"/>
              <a:buNone/>
            </a:pPr>
            <a:r>
              <a:rPr lang="en-US" sz="2400" b="1" dirty="0" err="1" smtClean="0">
                <a:latin typeface="Georgia" charset="0"/>
                <a:cs typeface="Georgia" charset="0"/>
              </a:rPr>
              <a:t>Reconocieron</a:t>
            </a:r>
            <a:r>
              <a:rPr lang="en-US" sz="2400" b="1" dirty="0" smtClean="0">
                <a:latin typeface="Georgia" charset="0"/>
                <a:cs typeface="Georgia" charset="0"/>
              </a:rPr>
              <a:t>: </a:t>
            </a:r>
            <a:r>
              <a:rPr lang="en-US" sz="2400" b="1" dirty="0" err="1" smtClean="0">
                <a:latin typeface="Georgia" charset="0"/>
                <a:cs typeface="Georgia" charset="0"/>
              </a:rPr>
              <a:t>Cambios</a:t>
            </a:r>
            <a:r>
              <a:rPr lang="en-US" sz="2400" b="1" dirty="0" smtClean="0">
                <a:latin typeface="Georgia" charset="0"/>
                <a:cs typeface="Georgia" charset="0"/>
              </a:rPr>
              <a:t> + </a:t>
            </a:r>
            <a:r>
              <a:rPr lang="en-US" sz="2400" b="1" dirty="0" err="1" smtClean="0">
                <a:latin typeface="Georgia" charset="0"/>
                <a:cs typeface="Georgia" charset="0"/>
              </a:rPr>
              <a:t>Competencia</a:t>
            </a:r>
            <a:r>
              <a:rPr lang="en-US" sz="2400" b="1" dirty="0" smtClean="0">
                <a:latin typeface="Georgia" charset="0"/>
                <a:cs typeface="Georgia" charset="0"/>
              </a:rPr>
              <a:t> </a:t>
            </a:r>
            <a:endParaRPr lang="en-US" sz="2400" b="1" dirty="0">
              <a:latin typeface="Georgia" charset="0"/>
              <a:cs typeface="Georgia" charset="0"/>
            </a:endParaRPr>
          </a:p>
        </p:txBody>
      </p:sp>
    </p:spTree>
    <p:extLst>
      <p:ext uri="{BB962C8B-B14F-4D97-AF65-F5344CB8AC3E}">
        <p14:creationId xmlns:p14="http://schemas.microsoft.com/office/powerpoint/2010/main" val="3714616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p:cNvSpPr>
            <a:spLocks noGrp="1"/>
          </p:cNvSpPr>
          <p:nvPr>
            <p:ph type="title"/>
          </p:nvPr>
        </p:nvSpPr>
        <p:spPr>
          <a:xfrm>
            <a:off x="457200" y="449264"/>
            <a:ext cx="8229600" cy="677862"/>
          </a:xfrm>
        </p:spPr>
        <p:txBody>
          <a:bodyPr/>
          <a:lstStyle/>
          <a:p>
            <a:pPr algn="l"/>
            <a:r>
              <a:rPr lang="es-ES" sz="2400" dirty="0" smtClean="0">
                <a:solidFill>
                  <a:schemeClr val="bg1"/>
                </a:solidFill>
              </a:rPr>
              <a:t>IM</a:t>
            </a:r>
            <a:r>
              <a:rPr lang="es-ES" sz="2400" dirty="0" smtClean="0">
                <a:solidFill>
                  <a:schemeClr val="bg1"/>
                </a:solidFill>
              </a:rPr>
              <a:t>Á</a:t>
            </a:r>
            <a:r>
              <a:rPr lang="es-ES" sz="2400" dirty="0" smtClean="0">
                <a:solidFill>
                  <a:schemeClr val="bg1"/>
                </a:solidFill>
              </a:rPr>
              <a:t>GENES</a:t>
            </a:r>
            <a:endParaRPr lang="es-ES" sz="2400" dirty="0">
              <a:solidFill>
                <a:schemeClr val="bg1"/>
              </a:solidFill>
            </a:endParaRPr>
          </a:p>
        </p:txBody>
      </p:sp>
      <p:sp>
        <p:nvSpPr>
          <p:cNvPr id="4" name="object 2"/>
          <p:cNvSpPr/>
          <p:nvPr/>
        </p:nvSpPr>
        <p:spPr>
          <a:xfrm>
            <a:off x="370331" y="1159762"/>
            <a:ext cx="3799332" cy="5698234"/>
          </a:xfrm>
          <a:prstGeom prst="rect">
            <a:avLst/>
          </a:prstGeom>
          <a:blipFill>
            <a:blip r:embed="rId3" cstate="print"/>
            <a:stretch>
              <a:fillRect/>
            </a:stretch>
          </a:blipFill>
        </p:spPr>
        <p:txBody>
          <a:bodyPr wrap="square" lIns="0" tIns="0" rIns="0" bIns="0" rtlCol="0"/>
          <a:lstStyle/>
          <a:p>
            <a:endParaRPr/>
          </a:p>
        </p:txBody>
      </p:sp>
      <p:sp>
        <p:nvSpPr>
          <p:cNvPr id="6" name="object 3"/>
          <p:cNvSpPr/>
          <p:nvPr/>
        </p:nvSpPr>
        <p:spPr>
          <a:xfrm>
            <a:off x="4636008" y="2327148"/>
            <a:ext cx="4507991" cy="3028188"/>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144322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457200" y="449263"/>
            <a:ext cx="8229600" cy="1143000"/>
          </a:xfrm>
        </p:spPr>
        <p:txBody>
          <a:bodyPr/>
          <a:lstStyle/>
          <a:p>
            <a:pPr algn="l"/>
            <a:r>
              <a:rPr lang="es-ES" sz="2400" dirty="0" smtClean="0">
                <a:solidFill>
                  <a:schemeClr val="bg1"/>
                </a:solidFill>
              </a:rPr>
              <a:t>FUENTES DE INFORMACIÓN PREFERIDAS POR GENERACIÓN</a:t>
            </a:r>
            <a:endParaRPr lang="es-ES" sz="2400" dirty="0">
              <a:solidFill>
                <a:schemeClr val="bg1"/>
              </a:solidFill>
            </a:endParaRPr>
          </a:p>
        </p:txBody>
      </p:sp>
      <p:pic>
        <p:nvPicPr>
          <p:cNvPr id="3" name="Imagen 2" descr="Screen Shot 2018-06-01 at 20.00.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5791"/>
            <a:ext cx="9144000" cy="4283185"/>
          </a:xfrm>
          <a:prstGeom prst="rect">
            <a:avLst/>
          </a:prstGeom>
        </p:spPr>
      </p:pic>
      <p:sp>
        <p:nvSpPr>
          <p:cNvPr id="5" name="CuadroTexto 4"/>
          <p:cNvSpPr txBox="1"/>
          <p:nvPr/>
        </p:nvSpPr>
        <p:spPr>
          <a:xfrm>
            <a:off x="7017425" y="6372151"/>
            <a:ext cx="1991363" cy="246221"/>
          </a:xfrm>
          <a:prstGeom prst="rect">
            <a:avLst/>
          </a:prstGeom>
          <a:noFill/>
        </p:spPr>
        <p:txBody>
          <a:bodyPr wrap="none" rtlCol="0">
            <a:spAutoFit/>
          </a:bodyPr>
          <a:lstStyle/>
          <a:p>
            <a:r>
              <a:rPr lang="es-ES" sz="1000" dirty="0" smtClean="0"/>
              <a:t>Saúl E. Castillo Valdés </a:t>
            </a:r>
            <a:r>
              <a:rPr lang="mr-IN" sz="1000" dirty="0" smtClean="0"/>
              <a:t>–</a:t>
            </a:r>
            <a:r>
              <a:rPr lang="es-ES" sz="1000" dirty="0" smtClean="0"/>
              <a:t> Junio 2018</a:t>
            </a:r>
            <a:endParaRPr lang="es-ES" sz="1000" dirty="0"/>
          </a:p>
        </p:txBody>
      </p:sp>
    </p:spTree>
    <p:extLst>
      <p:ext uri="{BB962C8B-B14F-4D97-AF65-F5344CB8AC3E}">
        <p14:creationId xmlns:p14="http://schemas.microsoft.com/office/powerpoint/2010/main" val="404340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457200" y="449263"/>
            <a:ext cx="8229600" cy="1143000"/>
          </a:xfrm>
        </p:spPr>
        <p:txBody>
          <a:bodyPr/>
          <a:lstStyle/>
          <a:p>
            <a:pPr algn="l"/>
            <a:r>
              <a:rPr lang="es-ES" sz="2400" dirty="0" smtClean="0">
                <a:solidFill>
                  <a:schemeClr val="bg1"/>
                </a:solidFill>
              </a:rPr>
              <a:t>6 MENTALIDADES QUE IMPULSAN A DONAR</a:t>
            </a:r>
            <a:endParaRPr lang="es-ES" sz="2400" dirty="0">
              <a:solidFill>
                <a:schemeClr val="bg1"/>
              </a:solidFill>
            </a:endParaRPr>
          </a:p>
        </p:txBody>
      </p:sp>
      <p:pic>
        <p:nvPicPr>
          <p:cNvPr id="9" name="Imagen 8" descr="Screen Shot 2018-06-02 at 00.21.55.png"/>
          <p:cNvPicPr>
            <a:picLocks noChangeAspect="1"/>
          </p:cNvPicPr>
          <p:nvPr/>
        </p:nvPicPr>
        <p:blipFill rotWithShape="1">
          <a:blip r:embed="rId3">
            <a:extLst>
              <a:ext uri="{28A0092B-C50C-407E-A947-70E740481C1C}">
                <a14:useLocalDpi xmlns:a14="http://schemas.microsoft.com/office/drawing/2010/main" val="0"/>
              </a:ext>
            </a:extLst>
          </a:blip>
          <a:srcRect l="5028" r="4938"/>
          <a:stretch/>
        </p:blipFill>
        <p:spPr>
          <a:xfrm>
            <a:off x="459800" y="1029179"/>
            <a:ext cx="8232611" cy="5631543"/>
          </a:xfrm>
          <a:prstGeom prst="rect">
            <a:avLst/>
          </a:prstGeom>
        </p:spPr>
      </p:pic>
    </p:spTree>
    <p:extLst>
      <p:ext uri="{BB962C8B-B14F-4D97-AF65-F5344CB8AC3E}">
        <p14:creationId xmlns:p14="http://schemas.microsoft.com/office/powerpoint/2010/main" val="96484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457200" y="449263"/>
            <a:ext cx="8229600" cy="1143000"/>
          </a:xfrm>
        </p:spPr>
        <p:txBody>
          <a:bodyPr/>
          <a:lstStyle/>
          <a:p>
            <a:pPr algn="l"/>
            <a:r>
              <a:rPr lang="es-ES" sz="2400" dirty="0" smtClean="0">
                <a:solidFill>
                  <a:schemeClr val="bg1"/>
                </a:solidFill>
              </a:rPr>
              <a:t>IMPORTANCIA RELATIVA DE MENTALIDAD POR GENERACIÓN</a:t>
            </a:r>
            <a:endParaRPr lang="es-ES" sz="2400" dirty="0">
              <a:solidFill>
                <a:schemeClr val="bg1"/>
              </a:solidFill>
            </a:endParaRPr>
          </a:p>
        </p:txBody>
      </p:sp>
      <p:pic>
        <p:nvPicPr>
          <p:cNvPr id="2" name="Imagen 1" descr="Screen Shot 2018-06-02 at 00.24.48.png"/>
          <p:cNvPicPr>
            <a:picLocks noChangeAspect="1"/>
          </p:cNvPicPr>
          <p:nvPr/>
        </p:nvPicPr>
        <p:blipFill rotWithShape="1">
          <a:blip r:embed="rId3">
            <a:extLst>
              <a:ext uri="{28A0092B-C50C-407E-A947-70E740481C1C}">
                <a14:useLocalDpi xmlns:a14="http://schemas.microsoft.com/office/drawing/2010/main" val="0"/>
              </a:ext>
            </a:extLst>
          </a:blip>
          <a:srcRect l="2395" r="4220"/>
          <a:stretch/>
        </p:blipFill>
        <p:spPr>
          <a:xfrm>
            <a:off x="5599" y="1325239"/>
            <a:ext cx="9110009" cy="4207523"/>
          </a:xfrm>
          <a:prstGeom prst="rect">
            <a:avLst/>
          </a:prstGeom>
        </p:spPr>
      </p:pic>
      <p:sp>
        <p:nvSpPr>
          <p:cNvPr id="5" name="CuadroTexto 4"/>
          <p:cNvSpPr txBox="1"/>
          <p:nvPr/>
        </p:nvSpPr>
        <p:spPr>
          <a:xfrm>
            <a:off x="7017425" y="6372151"/>
            <a:ext cx="1991363" cy="246221"/>
          </a:xfrm>
          <a:prstGeom prst="rect">
            <a:avLst/>
          </a:prstGeom>
          <a:noFill/>
        </p:spPr>
        <p:txBody>
          <a:bodyPr wrap="none" rtlCol="0">
            <a:spAutoFit/>
          </a:bodyPr>
          <a:lstStyle/>
          <a:p>
            <a:r>
              <a:rPr lang="es-ES" sz="1000" dirty="0" smtClean="0"/>
              <a:t>Saúl E. Castillo Valdés </a:t>
            </a:r>
            <a:r>
              <a:rPr lang="mr-IN" sz="1000" dirty="0" smtClean="0"/>
              <a:t>–</a:t>
            </a:r>
            <a:r>
              <a:rPr lang="es-ES" sz="1000" dirty="0" smtClean="0"/>
              <a:t> Junio 2018</a:t>
            </a:r>
            <a:endParaRPr lang="es-ES" sz="1000" dirty="0"/>
          </a:p>
        </p:txBody>
      </p:sp>
    </p:spTree>
    <p:extLst>
      <p:ext uri="{BB962C8B-B14F-4D97-AF65-F5344CB8AC3E}">
        <p14:creationId xmlns:p14="http://schemas.microsoft.com/office/powerpoint/2010/main" val="3349770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457200" y="449263"/>
            <a:ext cx="8229600" cy="1143000"/>
          </a:xfrm>
        </p:spPr>
        <p:txBody>
          <a:bodyPr/>
          <a:lstStyle/>
          <a:p>
            <a:pPr algn="l"/>
            <a:r>
              <a:rPr lang="es-ES" sz="2400" dirty="0" smtClean="0">
                <a:solidFill>
                  <a:schemeClr val="bg1"/>
                </a:solidFill>
              </a:rPr>
              <a:t>CANAL DE DONACIÓN</a:t>
            </a:r>
            <a:endParaRPr lang="es-ES" sz="2400" dirty="0">
              <a:solidFill>
                <a:schemeClr val="bg1"/>
              </a:solidFill>
            </a:endParaRPr>
          </a:p>
        </p:txBody>
      </p:sp>
      <p:pic>
        <p:nvPicPr>
          <p:cNvPr id="3" name="Imagen 2" descr="Screen Shot 2018-06-02 at 01.33.04.png"/>
          <p:cNvPicPr>
            <a:picLocks noChangeAspect="1"/>
          </p:cNvPicPr>
          <p:nvPr/>
        </p:nvPicPr>
        <p:blipFill rotWithShape="1">
          <a:blip r:embed="rId3">
            <a:extLst>
              <a:ext uri="{28A0092B-C50C-407E-A947-70E740481C1C}">
                <a14:useLocalDpi xmlns:a14="http://schemas.microsoft.com/office/drawing/2010/main" val="0"/>
              </a:ext>
            </a:extLst>
          </a:blip>
          <a:srcRect l="2657" r="2367" b="37985"/>
          <a:stretch/>
        </p:blipFill>
        <p:spPr>
          <a:xfrm>
            <a:off x="855283" y="1116769"/>
            <a:ext cx="7521560" cy="3514538"/>
          </a:xfrm>
          <a:prstGeom prst="rect">
            <a:avLst/>
          </a:prstGeom>
        </p:spPr>
      </p:pic>
      <p:pic>
        <p:nvPicPr>
          <p:cNvPr id="6" name="Imagen 5" descr="Screen Shot 2018-06-02 at 01.33.04.png"/>
          <p:cNvPicPr>
            <a:picLocks noChangeAspect="1"/>
          </p:cNvPicPr>
          <p:nvPr/>
        </p:nvPicPr>
        <p:blipFill rotWithShape="1">
          <a:blip r:embed="rId3">
            <a:extLst>
              <a:ext uri="{28A0092B-C50C-407E-A947-70E740481C1C}">
                <a14:useLocalDpi xmlns:a14="http://schemas.microsoft.com/office/drawing/2010/main" val="0"/>
              </a:ext>
            </a:extLst>
          </a:blip>
          <a:srcRect l="2657" t="67504" r="2367" b="2407"/>
          <a:stretch/>
        </p:blipFill>
        <p:spPr>
          <a:xfrm>
            <a:off x="855283" y="4532767"/>
            <a:ext cx="7433434" cy="1685222"/>
          </a:xfrm>
          <a:prstGeom prst="rect">
            <a:avLst/>
          </a:prstGeom>
        </p:spPr>
      </p:pic>
      <p:sp>
        <p:nvSpPr>
          <p:cNvPr id="2" name="Elipse 1"/>
          <p:cNvSpPr/>
          <p:nvPr/>
        </p:nvSpPr>
        <p:spPr>
          <a:xfrm>
            <a:off x="4186168" y="4926921"/>
            <a:ext cx="306533" cy="284666"/>
          </a:xfrm>
          <a:prstGeom prst="ellipse">
            <a:avLst/>
          </a:prstGeom>
          <a:noFill/>
          <a:ln>
            <a:solidFill>
              <a:srgbClr val="24A0E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 name="Elipse 7"/>
          <p:cNvSpPr/>
          <p:nvPr/>
        </p:nvSpPr>
        <p:spPr>
          <a:xfrm>
            <a:off x="7487309" y="5221654"/>
            <a:ext cx="306533" cy="284666"/>
          </a:xfrm>
          <a:prstGeom prst="ellipse">
            <a:avLst/>
          </a:prstGeom>
          <a:noFill/>
          <a:ln>
            <a:solidFill>
              <a:srgbClr val="23AC8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Elipse 8"/>
          <p:cNvSpPr/>
          <p:nvPr/>
        </p:nvSpPr>
        <p:spPr>
          <a:xfrm>
            <a:off x="3107394" y="5560182"/>
            <a:ext cx="306533" cy="284666"/>
          </a:xfrm>
          <a:prstGeom prst="ellipse">
            <a:avLst/>
          </a:prstGeom>
          <a:noFill/>
          <a:ln>
            <a:solidFill>
              <a:srgbClr val="63B73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0" name="Elipse 9"/>
          <p:cNvSpPr/>
          <p:nvPr/>
        </p:nvSpPr>
        <p:spPr>
          <a:xfrm>
            <a:off x="4186168" y="5865864"/>
            <a:ext cx="306533" cy="284666"/>
          </a:xfrm>
          <a:prstGeom prst="ellipse">
            <a:avLst/>
          </a:prstGeom>
          <a:noFill/>
          <a:ln>
            <a:solidFill>
              <a:srgbClr val="24A0E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Elipse 10"/>
          <p:cNvSpPr/>
          <p:nvPr/>
        </p:nvSpPr>
        <p:spPr>
          <a:xfrm>
            <a:off x="5301958" y="5854033"/>
            <a:ext cx="306533" cy="284666"/>
          </a:xfrm>
          <a:prstGeom prst="ellipse">
            <a:avLst/>
          </a:prstGeom>
          <a:noFill/>
          <a:ln>
            <a:solidFill>
              <a:srgbClr val="7A51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2" name="Imagen 11" descr="whatsap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1506" y="5870589"/>
            <a:ext cx="275743" cy="275743"/>
          </a:xfrm>
          <a:prstGeom prst="rect">
            <a:avLst/>
          </a:prstGeom>
        </p:spPr>
      </p:pic>
      <p:pic>
        <p:nvPicPr>
          <p:cNvPr id="13" name="Imagen 12" descr="social medi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3558" y="5538068"/>
            <a:ext cx="799177" cy="333546"/>
          </a:xfrm>
          <a:prstGeom prst="rect">
            <a:avLst/>
          </a:prstGeom>
        </p:spPr>
      </p:pic>
      <p:pic>
        <p:nvPicPr>
          <p:cNvPr id="14" name="Imagen 13" descr="mailchimp-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3182" y="5216571"/>
            <a:ext cx="317858" cy="308574"/>
          </a:xfrm>
          <a:prstGeom prst="rect">
            <a:avLst/>
          </a:prstGeom>
        </p:spPr>
      </p:pic>
      <p:pic>
        <p:nvPicPr>
          <p:cNvPr id="15" name="Imagen 14" descr="paypa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6934" y="4894074"/>
            <a:ext cx="781628" cy="295616"/>
          </a:xfrm>
          <a:prstGeom prst="rect">
            <a:avLst/>
          </a:prstGeom>
        </p:spPr>
      </p:pic>
    </p:spTree>
    <p:extLst>
      <p:ext uri="{BB962C8B-B14F-4D97-AF65-F5344CB8AC3E}">
        <p14:creationId xmlns:p14="http://schemas.microsoft.com/office/powerpoint/2010/main" val="2800770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457200" y="449263"/>
            <a:ext cx="8432268" cy="1143000"/>
          </a:xfrm>
        </p:spPr>
        <p:txBody>
          <a:bodyPr/>
          <a:lstStyle/>
          <a:p>
            <a:pPr algn="l"/>
            <a:r>
              <a:rPr lang="es-ES" sz="2400" dirty="0" smtClean="0">
                <a:solidFill>
                  <a:schemeClr val="bg1"/>
                </a:solidFill>
              </a:rPr>
              <a:t>CANALES ACEPTABLES PARA RECIBIR SOLICITUDES DE DONACIÓN</a:t>
            </a:r>
            <a:endParaRPr lang="es-ES" sz="2400" dirty="0">
              <a:solidFill>
                <a:schemeClr val="bg1"/>
              </a:solidFill>
            </a:endParaRPr>
          </a:p>
        </p:txBody>
      </p:sp>
      <p:pic>
        <p:nvPicPr>
          <p:cNvPr id="5" name="Imagen 4" descr="Screen Shot 2018-06-02 at 01.42.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8353" y="1051076"/>
            <a:ext cx="7469014" cy="5807226"/>
          </a:xfrm>
          <a:prstGeom prst="rect">
            <a:avLst/>
          </a:prstGeom>
        </p:spPr>
      </p:pic>
    </p:spTree>
    <p:extLst>
      <p:ext uri="{BB962C8B-B14F-4D97-AF65-F5344CB8AC3E}">
        <p14:creationId xmlns:p14="http://schemas.microsoft.com/office/powerpoint/2010/main" val="2749269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457200" y="449263"/>
            <a:ext cx="8229600" cy="1143000"/>
          </a:xfrm>
        </p:spPr>
        <p:txBody>
          <a:bodyPr/>
          <a:lstStyle/>
          <a:p>
            <a:pPr algn="l"/>
            <a:r>
              <a:rPr lang="es-ES" sz="2400" dirty="0" smtClean="0">
                <a:solidFill>
                  <a:schemeClr val="bg1"/>
                </a:solidFill>
              </a:rPr>
              <a:t>CANALES UTILIZADOS PARA CONECTAR CON ORGANIZACIONES</a:t>
            </a:r>
            <a:endParaRPr lang="es-ES" sz="2400" dirty="0">
              <a:solidFill>
                <a:schemeClr val="bg1"/>
              </a:solidFill>
            </a:endParaRPr>
          </a:p>
        </p:txBody>
      </p:sp>
      <p:pic>
        <p:nvPicPr>
          <p:cNvPr id="3" name="Imagen 2" descr="Screen Shot 2018-06-02 at 00.38.53.png"/>
          <p:cNvPicPr>
            <a:picLocks noChangeAspect="1"/>
          </p:cNvPicPr>
          <p:nvPr/>
        </p:nvPicPr>
        <p:blipFill rotWithShape="1">
          <a:blip r:embed="rId3">
            <a:extLst>
              <a:ext uri="{28A0092B-C50C-407E-A947-70E740481C1C}">
                <a14:useLocalDpi xmlns:a14="http://schemas.microsoft.com/office/drawing/2010/main" val="0"/>
              </a:ext>
            </a:extLst>
          </a:blip>
          <a:srcRect t="8662" r="70965" b="62245"/>
          <a:stretch/>
        </p:blipFill>
        <p:spPr>
          <a:xfrm>
            <a:off x="0" y="4172755"/>
            <a:ext cx="3470396" cy="1913719"/>
          </a:xfrm>
          <a:prstGeom prst="rect">
            <a:avLst/>
          </a:prstGeom>
        </p:spPr>
      </p:pic>
      <p:sp>
        <p:nvSpPr>
          <p:cNvPr id="5" name="CuadroTexto 4"/>
          <p:cNvSpPr txBox="1"/>
          <p:nvPr/>
        </p:nvSpPr>
        <p:spPr>
          <a:xfrm>
            <a:off x="7017425" y="6372151"/>
            <a:ext cx="1991363" cy="246221"/>
          </a:xfrm>
          <a:prstGeom prst="rect">
            <a:avLst/>
          </a:prstGeom>
          <a:noFill/>
        </p:spPr>
        <p:txBody>
          <a:bodyPr wrap="none" rtlCol="0">
            <a:spAutoFit/>
          </a:bodyPr>
          <a:lstStyle/>
          <a:p>
            <a:r>
              <a:rPr lang="es-ES" sz="1000" dirty="0" smtClean="0"/>
              <a:t>Saúl E. Castillo Valdés </a:t>
            </a:r>
            <a:r>
              <a:rPr lang="mr-IN" sz="1000" dirty="0" smtClean="0"/>
              <a:t>–</a:t>
            </a:r>
            <a:r>
              <a:rPr lang="es-ES" sz="1000" dirty="0" smtClean="0"/>
              <a:t> Junio 2018</a:t>
            </a:r>
            <a:endParaRPr lang="es-ES" sz="1000" dirty="0"/>
          </a:p>
        </p:txBody>
      </p:sp>
      <p:pic>
        <p:nvPicPr>
          <p:cNvPr id="6" name="Imagen 5" descr="Screen Shot 2018-06-02 at 00.38.53.png"/>
          <p:cNvPicPr>
            <a:picLocks noChangeAspect="1"/>
          </p:cNvPicPr>
          <p:nvPr/>
        </p:nvPicPr>
        <p:blipFill rotWithShape="1">
          <a:blip r:embed="rId3">
            <a:extLst>
              <a:ext uri="{28A0092B-C50C-407E-A947-70E740481C1C}">
                <a14:useLocalDpi xmlns:a14="http://schemas.microsoft.com/office/drawing/2010/main" val="0"/>
              </a:ext>
            </a:extLst>
          </a:blip>
          <a:srcRect l="77701" t="69318" r="6136" b="2398"/>
          <a:stretch/>
        </p:blipFill>
        <p:spPr>
          <a:xfrm>
            <a:off x="7783759" y="1105820"/>
            <a:ext cx="985285" cy="948888"/>
          </a:xfrm>
          <a:prstGeom prst="rect">
            <a:avLst/>
          </a:prstGeom>
        </p:spPr>
      </p:pic>
      <p:pic>
        <p:nvPicPr>
          <p:cNvPr id="2" name="Imagen 1" descr="Screen Shot 2018-06-27 at 14.45.13.png"/>
          <p:cNvPicPr>
            <a:picLocks noChangeAspect="1"/>
          </p:cNvPicPr>
          <p:nvPr/>
        </p:nvPicPr>
        <p:blipFill rotWithShape="1">
          <a:blip r:embed="rId4">
            <a:extLst>
              <a:ext uri="{28A0092B-C50C-407E-A947-70E740481C1C}">
                <a14:useLocalDpi xmlns:a14="http://schemas.microsoft.com/office/drawing/2010/main" val="0"/>
              </a:ext>
            </a:extLst>
          </a:blip>
          <a:srcRect l="1320" r="943" b="19535"/>
          <a:stretch/>
        </p:blipFill>
        <p:spPr>
          <a:xfrm>
            <a:off x="0" y="2145952"/>
            <a:ext cx="3334718" cy="1894124"/>
          </a:xfrm>
          <a:prstGeom prst="rect">
            <a:avLst/>
          </a:prstGeom>
        </p:spPr>
      </p:pic>
      <p:pic>
        <p:nvPicPr>
          <p:cNvPr id="7" name="Imagen 6" descr="change-photo.png"/>
          <p:cNvPicPr>
            <a:picLocks noChangeAspect="1"/>
          </p:cNvPicPr>
          <p:nvPr/>
        </p:nvPicPr>
        <p:blipFill rotWithShape="1">
          <a:blip r:embed="rId5">
            <a:extLst>
              <a:ext uri="{28A0092B-C50C-407E-A947-70E740481C1C}">
                <a14:useLocalDpi xmlns:a14="http://schemas.microsoft.com/office/drawing/2010/main" val="0"/>
              </a:ext>
            </a:extLst>
          </a:blip>
          <a:srcRect l="10565" r="10349"/>
          <a:stretch/>
        </p:blipFill>
        <p:spPr>
          <a:xfrm>
            <a:off x="3492291" y="2145952"/>
            <a:ext cx="2868277" cy="1890463"/>
          </a:xfrm>
          <a:prstGeom prst="rect">
            <a:avLst/>
          </a:prstGeom>
        </p:spPr>
      </p:pic>
      <p:pic>
        <p:nvPicPr>
          <p:cNvPr id="10" name="Imagen 9" descr="anchor.png"/>
          <p:cNvPicPr>
            <a:picLocks noChangeAspect="1"/>
          </p:cNvPicPr>
          <p:nvPr/>
        </p:nvPicPr>
        <p:blipFill rotWithShape="1">
          <a:blip r:embed="rId6">
            <a:extLst>
              <a:ext uri="{28A0092B-C50C-407E-A947-70E740481C1C}">
                <a14:useLocalDpi xmlns:a14="http://schemas.microsoft.com/office/drawing/2010/main" val="0"/>
              </a:ext>
            </a:extLst>
          </a:blip>
          <a:srcRect l="8230" t="3626" r="7166"/>
          <a:stretch/>
        </p:blipFill>
        <p:spPr>
          <a:xfrm>
            <a:off x="6486465" y="2145952"/>
            <a:ext cx="2657535" cy="1702818"/>
          </a:xfrm>
          <a:prstGeom prst="rect">
            <a:avLst/>
          </a:prstGeom>
        </p:spPr>
      </p:pic>
      <p:pic>
        <p:nvPicPr>
          <p:cNvPr id="9" name="Imagen 8" descr="Screen Shot 2018-06-02 at 00.38.53.png"/>
          <p:cNvPicPr>
            <a:picLocks noChangeAspect="1"/>
          </p:cNvPicPr>
          <p:nvPr/>
        </p:nvPicPr>
        <p:blipFill rotWithShape="1">
          <a:blip r:embed="rId3">
            <a:extLst>
              <a:ext uri="{28A0092B-C50C-407E-A947-70E740481C1C}">
                <a14:useLocalDpi xmlns:a14="http://schemas.microsoft.com/office/drawing/2010/main" val="0"/>
              </a:ext>
            </a:extLst>
          </a:blip>
          <a:srcRect l="29134" t="8662" r="45403" b="62245"/>
          <a:stretch/>
        </p:blipFill>
        <p:spPr>
          <a:xfrm>
            <a:off x="3492291" y="4259463"/>
            <a:ext cx="3043438" cy="1913719"/>
          </a:xfrm>
          <a:prstGeom prst="rect">
            <a:avLst/>
          </a:prstGeom>
        </p:spPr>
      </p:pic>
      <p:pic>
        <p:nvPicPr>
          <p:cNvPr id="11" name="Imagen 10" descr="Screen Shot 2018-06-02 at 00.38.53.png"/>
          <p:cNvPicPr>
            <a:picLocks noChangeAspect="1"/>
          </p:cNvPicPr>
          <p:nvPr/>
        </p:nvPicPr>
        <p:blipFill rotWithShape="1">
          <a:blip r:embed="rId3">
            <a:extLst>
              <a:ext uri="{28A0092B-C50C-407E-A947-70E740481C1C}">
                <a14:useLocalDpi xmlns:a14="http://schemas.microsoft.com/office/drawing/2010/main" val="0"/>
              </a:ext>
            </a:extLst>
          </a:blip>
          <a:srcRect l="53857" t="8662" r="23496" b="62245"/>
          <a:stretch/>
        </p:blipFill>
        <p:spPr>
          <a:xfrm>
            <a:off x="6437200" y="4248514"/>
            <a:ext cx="2706799" cy="1913719"/>
          </a:xfrm>
          <a:prstGeom prst="rect">
            <a:avLst/>
          </a:prstGeom>
        </p:spPr>
      </p:pic>
    </p:spTree>
    <p:extLst>
      <p:ext uri="{BB962C8B-B14F-4D97-AF65-F5344CB8AC3E}">
        <p14:creationId xmlns:p14="http://schemas.microsoft.com/office/powerpoint/2010/main" val="1032446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457200" y="449263"/>
            <a:ext cx="8229600" cy="1143000"/>
          </a:xfrm>
        </p:spPr>
        <p:txBody>
          <a:bodyPr/>
          <a:lstStyle/>
          <a:p>
            <a:pPr algn="l"/>
            <a:r>
              <a:rPr lang="es-ES" sz="2400" dirty="0" smtClean="0">
                <a:solidFill>
                  <a:schemeClr val="bg1"/>
                </a:solidFill>
              </a:rPr>
              <a:t>FACEBOOK ADS</a:t>
            </a:r>
            <a:endParaRPr lang="es-ES" sz="2400" dirty="0">
              <a:solidFill>
                <a:schemeClr val="bg1"/>
              </a:solidFill>
            </a:endParaRPr>
          </a:p>
        </p:txBody>
      </p:sp>
      <p:sp>
        <p:nvSpPr>
          <p:cNvPr id="5" name="CuadroTexto 4"/>
          <p:cNvSpPr txBox="1"/>
          <p:nvPr/>
        </p:nvSpPr>
        <p:spPr>
          <a:xfrm>
            <a:off x="7017425" y="6372151"/>
            <a:ext cx="1991363" cy="246221"/>
          </a:xfrm>
          <a:prstGeom prst="rect">
            <a:avLst/>
          </a:prstGeom>
          <a:noFill/>
        </p:spPr>
        <p:txBody>
          <a:bodyPr wrap="none" rtlCol="0">
            <a:spAutoFit/>
          </a:bodyPr>
          <a:lstStyle/>
          <a:p>
            <a:r>
              <a:rPr lang="es-ES" sz="1000" dirty="0" smtClean="0"/>
              <a:t>Saúl E. Castillo Valdés </a:t>
            </a:r>
            <a:r>
              <a:rPr lang="mr-IN" sz="1000" dirty="0" smtClean="0"/>
              <a:t>–</a:t>
            </a:r>
            <a:r>
              <a:rPr lang="es-ES" sz="1000" dirty="0" smtClean="0"/>
              <a:t> Junio 2018</a:t>
            </a:r>
            <a:endParaRPr lang="es-ES" sz="1000" dirty="0"/>
          </a:p>
        </p:txBody>
      </p:sp>
      <p:sp>
        <p:nvSpPr>
          <p:cNvPr id="6" name="object 9"/>
          <p:cNvSpPr/>
          <p:nvPr/>
        </p:nvSpPr>
        <p:spPr>
          <a:xfrm>
            <a:off x="4959274" y="1149615"/>
            <a:ext cx="3801952" cy="5102100"/>
          </a:xfrm>
          <a:prstGeom prst="rect">
            <a:avLst/>
          </a:prstGeom>
          <a:blipFill>
            <a:blip r:embed="rId3" cstate="print"/>
            <a:stretch>
              <a:fillRect/>
            </a:stretch>
          </a:blipFill>
        </p:spPr>
        <p:txBody>
          <a:bodyPr wrap="square" lIns="0" tIns="0" rIns="0" bIns="0" rtlCol="0"/>
          <a:lstStyle/>
          <a:p>
            <a:endParaRPr/>
          </a:p>
        </p:txBody>
      </p:sp>
      <p:sp>
        <p:nvSpPr>
          <p:cNvPr id="7" name="object 8"/>
          <p:cNvSpPr txBox="1"/>
          <p:nvPr/>
        </p:nvSpPr>
        <p:spPr>
          <a:xfrm>
            <a:off x="273202" y="1201667"/>
            <a:ext cx="5555615" cy="2083904"/>
          </a:xfrm>
          <a:prstGeom prst="rect">
            <a:avLst/>
          </a:prstGeom>
        </p:spPr>
        <p:txBody>
          <a:bodyPr vert="horz" wrap="square" lIns="0" tIns="0" rIns="0" bIns="0" rtlCol="0">
            <a:spAutoFit/>
          </a:bodyPr>
          <a:lstStyle/>
          <a:p>
            <a:pPr marL="12700">
              <a:lnSpc>
                <a:spcPct val="100000"/>
              </a:lnSpc>
            </a:pPr>
            <a:r>
              <a:rPr lang="es-ES_tradnl" sz="1600" b="1" spc="-20" dirty="0" smtClean="0">
                <a:solidFill>
                  <a:srgbClr val="00B4E7"/>
                </a:solidFill>
                <a:latin typeface="Georgia"/>
                <a:cs typeface="Georgia"/>
              </a:rPr>
              <a:t>Detalles de la Campaña</a:t>
            </a:r>
            <a:endParaRPr sz="1600" dirty="0">
              <a:latin typeface="Georgia"/>
              <a:cs typeface="Georgia"/>
            </a:endParaRPr>
          </a:p>
          <a:p>
            <a:pPr>
              <a:lnSpc>
                <a:spcPct val="100000"/>
              </a:lnSpc>
            </a:pPr>
            <a:endParaRPr sz="1600" dirty="0">
              <a:latin typeface="Times New Roman"/>
              <a:cs typeface="Times New Roman"/>
            </a:endParaRPr>
          </a:p>
          <a:p>
            <a:pPr marL="355600" indent="-342900">
              <a:lnSpc>
                <a:spcPct val="100000"/>
              </a:lnSpc>
              <a:spcBef>
                <a:spcPts val="925"/>
              </a:spcBef>
              <a:buClr>
                <a:srgbClr val="57575A"/>
              </a:buClr>
              <a:buFont typeface="Arial"/>
              <a:buChar char="•"/>
              <a:tabLst>
                <a:tab pos="355600" algn="l"/>
              </a:tabLst>
            </a:pPr>
            <a:r>
              <a:rPr lang="es-ES_tradnl" sz="2000" dirty="0" smtClean="0">
                <a:solidFill>
                  <a:srgbClr val="57575A"/>
                </a:solidFill>
                <a:latin typeface="Georgia"/>
                <a:cs typeface="Georgia"/>
              </a:rPr>
              <a:t>Segmentar.</a:t>
            </a:r>
          </a:p>
          <a:p>
            <a:pPr marL="355600" indent="-342900">
              <a:lnSpc>
                <a:spcPct val="100000"/>
              </a:lnSpc>
              <a:spcBef>
                <a:spcPts val="925"/>
              </a:spcBef>
              <a:buClr>
                <a:srgbClr val="57575A"/>
              </a:buClr>
              <a:buFont typeface="Arial"/>
              <a:buChar char="•"/>
              <a:tabLst>
                <a:tab pos="355600" algn="l"/>
              </a:tabLst>
            </a:pPr>
            <a:r>
              <a:rPr sz="2000" dirty="0" smtClean="0">
                <a:solidFill>
                  <a:srgbClr val="57575A"/>
                </a:solidFill>
                <a:latin typeface="Georgia"/>
                <a:cs typeface="Georgia"/>
              </a:rPr>
              <a:t>Resul</a:t>
            </a:r>
            <a:r>
              <a:rPr sz="2000" spc="-5" dirty="0" smtClean="0">
                <a:solidFill>
                  <a:srgbClr val="57575A"/>
                </a:solidFill>
                <a:latin typeface="Georgia"/>
                <a:cs typeface="Georgia"/>
              </a:rPr>
              <a:t>t</a:t>
            </a:r>
            <a:r>
              <a:rPr lang="es-ES_tradnl" sz="2000" spc="-5" dirty="0" err="1" smtClean="0">
                <a:solidFill>
                  <a:srgbClr val="57575A"/>
                </a:solidFill>
                <a:latin typeface="Georgia"/>
                <a:cs typeface="Georgia"/>
              </a:rPr>
              <a:t>ado</a:t>
            </a:r>
            <a:r>
              <a:rPr sz="2000" dirty="0" smtClean="0">
                <a:solidFill>
                  <a:srgbClr val="57575A"/>
                </a:solidFill>
                <a:latin typeface="Georgia"/>
                <a:cs typeface="Georgia"/>
              </a:rPr>
              <a:t>s</a:t>
            </a:r>
            <a:endParaRPr sz="2000" dirty="0">
              <a:latin typeface="Georgia"/>
              <a:cs typeface="Georgia"/>
            </a:endParaRPr>
          </a:p>
          <a:p>
            <a:pPr marL="355600" indent="-342900">
              <a:lnSpc>
                <a:spcPct val="100000"/>
              </a:lnSpc>
              <a:spcBef>
                <a:spcPts val="480"/>
              </a:spcBef>
              <a:buClr>
                <a:srgbClr val="57575A"/>
              </a:buClr>
              <a:buFont typeface="Arial"/>
              <a:buChar char="•"/>
              <a:tabLst>
                <a:tab pos="355600" algn="l"/>
              </a:tabLst>
            </a:pPr>
            <a:r>
              <a:rPr sz="2000" dirty="0">
                <a:solidFill>
                  <a:srgbClr val="57575A"/>
                </a:solidFill>
                <a:latin typeface="Georgia"/>
                <a:cs typeface="Georgia"/>
              </a:rPr>
              <a:t>1.2 </a:t>
            </a:r>
            <a:r>
              <a:rPr sz="2000" spc="-10" dirty="0" smtClean="0">
                <a:solidFill>
                  <a:srgbClr val="57575A"/>
                </a:solidFill>
                <a:latin typeface="Georgia"/>
                <a:cs typeface="Georgia"/>
              </a:rPr>
              <a:t>m</a:t>
            </a:r>
            <a:r>
              <a:rPr sz="2000" dirty="0" smtClean="0">
                <a:solidFill>
                  <a:srgbClr val="57575A"/>
                </a:solidFill>
                <a:latin typeface="Georgia"/>
                <a:cs typeface="Georgia"/>
              </a:rPr>
              <a:t>illon</a:t>
            </a:r>
            <a:r>
              <a:rPr lang="es-ES_tradnl" sz="2000" dirty="0" smtClean="0">
                <a:solidFill>
                  <a:srgbClr val="57575A"/>
                </a:solidFill>
                <a:latin typeface="Georgia"/>
                <a:cs typeface="Georgia"/>
              </a:rPr>
              <a:t>es personas</a:t>
            </a:r>
            <a:endParaRPr sz="2000" dirty="0">
              <a:latin typeface="Georgia"/>
              <a:cs typeface="Georgia"/>
            </a:endParaRPr>
          </a:p>
          <a:p>
            <a:pPr marL="756285" lvl="1" indent="-286385">
              <a:lnSpc>
                <a:spcPct val="100000"/>
              </a:lnSpc>
              <a:spcBef>
                <a:spcPts val="480"/>
              </a:spcBef>
              <a:buClr>
                <a:srgbClr val="57575A"/>
              </a:buClr>
              <a:buFont typeface="Arial"/>
              <a:buChar char="–"/>
              <a:tabLst>
                <a:tab pos="756920" algn="l"/>
              </a:tabLst>
            </a:pPr>
            <a:r>
              <a:rPr lang="es-ES_tradnl" sz="2000" spc="-5" dirty="0" smtClean="0">
                <a:solidFill>
                  <a:srgbClr val="57575A"/>
                </a:solidFill>
                <a:latin typeface="Georgia"/>
                <a:cs typeface="Georgia"/>
              </a:rPr>
              <a:t>Más de </a:t>
            </a:r>
            <a:r>
              <a:rPr sz="2000" dirty="0" smtClean="0">
                <a:solidFill>
                  <a:srgbClr val="57575A"/>
                </a:solidFill>
                <a:latin typeface="Georgia"/>
                <a:cs typeface="Georgia"/>
              </a:rPr>
              <a:t>8</a:t>
            </a:r>
            <a:r>
              <a:rPr sz="2000" spc="-10" dirty="0" smtClean="0">
                <a:solidFill>
                  <a:srgbClr val="57575A"/>
                </a:solidFill>
                <a:latin typeface="Georgia"/>
                <a:cs typeface="Georgia"/>
              </a:rPr>
              <a:t>00</a:t>
            </a:r>
            <a:r>
              <a:rPr sz="2000" dirty="0" smtClean="0">
                <a:solidFill>
                  <a:srgbClr val="57575A"/>
                </a:solidFill>
                <a:latin typeface="Georgia"/>
                <a:cs typeface="Georgia"/>
              </a:rPr>
              <a:t>,</a:t>
            </a:r>
            <a:r>
              <a:rPr sz="2000" spc="-10" dirty="0" smtClean="0">
                <a:solidFill>
                  <a:srgbClr val="57575A"/>
                </a:solidFill>
                <a:latin typeface="Georgia"/>
                <a:cs typeface="Georgia"/>
              </a:rPr>
              <a:t>00</a:t>
            </a:r>
            <a:r>
              <a:rPr sz="2000" dirty="0" smtClean="0">
                <a:solidFill>
                  <a:srgbClr val="57575A"/>
                </a:solidFill>
                <a:latin typeface="Georgia"/>
                <a:cs typeface="Georgia"/>
              </a:rPr>
              <a:t>0</a:t>
            </a:r>
            <a:r>
              <a:rPr sz="2000" spc="-5" dirty="0" smtClean="0">
                <a:solidFill>
                  <a:srgbClr val="57575A"/>
                </a:solidFill>
                <a:latin typeface="Georgia"/>
                <a:cs typeface="Georgia"/>
              </a:rPr>
              <a:t> </a:t>
            </a:r>
            <a:r>
              <a:rPr lang="es-ES_tradnl" sz="2000" dirty="0" smtClean="0">
                <a:solidFill>
                  <a:srgbClr val="57575A"/>
                </a:solidFill>
                <a:latin typeface="Georgia"/>
                <a:cs typeface="Georgia"/>
              </a:rPr>
              <a:t>reproducciones</a:t>
            </a:r>
            <a:endParaRPr sz="2000" dirty="0">
              <a:latin typeface="Georgia"/>
              <a:cs typeface="Georgia"/>
            </a:endParaRPr>
          </a:p>
        </p:txBody>
      </p:sp>
    </p:spTree>
    <p:extLst>
      <p:ext uri="{BB962C8B-B14F-4D97-AF65-F5344CB8AC3E}">
        <p14:creationId xmlns:p14="http://schemas.microsoft.com/office/powerpoint/2010/main" val="1437919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rv rotary.png"/>
          <p:cNvPicPr>
            <a:picLocks noChangeAspect="1"/>
          </p:cNvPicPr>
          <p:nvPr/>
        </p:nvPicPr>
        <p:blipFill rotWithShape="1">
          <a:blip r:embed="rId3" cstate="print">
            <a:extLst>
              <a:ext uri="{28A0092B-C50C-407E-A947-70E740481C1C}">
                <a14:useLocalDpi xmlns:a14="http://schemas.microsoft.com/office/drawing/2010/main" val="0"/>
              </a:ext>
            </a:extLst>
          </a:blip>
          <a:srcRect b="3389"/>
          <a:stretch/>
        </p:blipFill>
        <p:spPr>
          <a:xfrm>
            <a:off x="3412920" y="2616900"/>
            <a:ext cx="5640762" cy="3634820"/>
          </a:xfrm>
          <a:prstGeom prst="rect">
            <a:avLst/>
          </a:prstGeom>
        </p:spPr>
      </p:pic>
      <p:sp>
        <p:nvSpPr>
          <p:cNvPr id="4" name="Título 2"/>
          <p:cNvSpPr>
            <a:spLocks noGrp="1"/>
          </p:cNvSpPr>
          <p:nvPr>
            <p:ph type="title"/>
          </p:nvPr>
        </p:nvSpPr>
        <p:spPr>
          <a:xfrm>
            <a:off x="457200" y="449263"/>
            <a:ext cx="8229600" cy="1143000"/>
          </a:xfrm>
        </p:spPr>
        <p:txBody>
          <a:bodyPr/>
          <a:lstStyle/>
          <a:p>
            <a:pPr algn="l"/>
            <a:r>
              <a:rPr lang="es-ES" sz="2400" dirty="0" smtClean="0">
                <a:solidFill>
                  <a:schemeClr val="bg1"/>
                </a:solidFill>
              </a:rPr>
              <a:t>CANALES UTILIZADOS PARA CONECTAR CON ORGANIZACIONES</a:t>
            </a:r>
            <a:endParaRPr lang="es-ES" sz="2400" dirty="0">
              <a:solidFill>
                <a:schemeClr val="bg1"/>
              </a:solidFill>
            </a:endParaRPr>
          </a:p>
        </p:txBody>
      </p:sp>
      <p:pic>
        <p:nvPicPr>
          <p:cNvPr id="3" name="Imagen 2" descr="Screen Shot 2018-06-02 at 00.38.53.png"/>
          <p:cNvPicPr>
            <a:picLocks noChangeAspect="1"/>
          </p:cNvPicPr>
          <p:nvPr/>
        </p:nvPicPr>
        <p:blipFill rotWithShape="1">
          <a:blip r:embed="rId4">
            <a:extLst>
              <a:ext uri="{28A0092B-C50C-407E-A947-70E740481C1C}">
                <a14:useLocalDpi xmlns:a14="http://schemas.microsoft.com/office/drawing/2010/main" val="0"/>
              </a:ext>
            </a:extLst>
          </a:blip>
          <a:srcRect l="77103" t="8662" b="60069"/>
          <a:stretch/>
        </p:blipFill>
        <p:spPr>
          <a:xfrm>
            <a:off x="503591" y="2685488"/>
            <a:ext cx="2734728" cy="2055304"/>
          </a:xfrm>
          <a:prstGeom prst="rect">
            <a:avLst/>
          </a:prstGeom>
        </p:spPr>
      </p:pic>
      <p:sp>
        <p:nvSpPr>
          <p:cNvPr id="5" name="CuadroTexto 4"/>
          <p:cNvSpPr txBox="1"/>
          <p:nvPr/>
        </p:nvSpPr>
        <p:spPr>
          <a:xfrm>
            <a:off x="7017425" y="6372151"/>
            <a:ext cx="1991363" cy="246221"/>
          </a:xfrm>
          <a:prstGeom prst="rect">
            <a:avLst/>
          </a:prstGeom>
          <a:noFill/>
        </p:spPr>
        <p:txBody>
          <a:bodyPr wrap="none" rtlCol="0">
            <a:spAutoFit/>
          </a:bodyPr>
          <a:lstStyle/>
          <a:p>
            <a:r>
              <a:rPr lang="es-ES" sz="1000" dirty="0" smtClean="0"/>
              <a:t>Saúl E. Castillo Valdés </a:t>
            </a:r>
            <a:r>
              <a:rPr lang="mr-IN" sz="1000" dirty="0" smtClean="0"/>
              <a:t>–</a:t>
            </a:r>
            <a:r>
              <a:rPr lang="es-ES" sz="1000" dirty="0" smtClean="0"/>
              <a:t> Junio 2018</a:t>
            </a:r>
            <a:endParaRPr lang="es-ES" sz="1000" dirty="0"/>
          </a:p>
        </p:txBody>
      </p:sp>
      <p:sp>
        <p:nvSpPr>
          <p:cNvPr id="6" name="Rectángulo 5"/>
          <p:cNvSpPr/>
          <p:nvPr/>
        </p:nvSpPr>
        <p:spPr>
          <a:xfrm>
            <a:off x="1007180" y="1138597"/>
            <a:ext cx="5419072" cy="1200328"/>
          </a:xfrm>
          <a:prstGeom prst="rect">
            <a:avLst/>
          </a:prstGeom>
          <a:noFill/>
        </p:spPr>
        <p:txBody>
          <a:bodyPr wrap="square">
            <a:spAutoFit/>
          </a:bodyPr>
          <a:lstStyle/>
          <a:p>
            <a:pPr algn="ctr"/>
            <a:r>
              <a:rPr lang="es-ES" sz="2400" i="1" dirty="0" smtClean="0">
                <a:solidFill>
                  <a:schemeClr val="accent1"/>
                </a:solidFill>
                <a:latin typeface="Georgia"/>
                <a:cs typeface="Georgia"/>
              </a:rPr>
              <a:t>”Necesitamos </a:t>
            </a:r>
            <a:r>
              <a:rPr lang="es-ES" sz="2400" i="1" dirty="0">
                <a:solidFill>
                  <a:schemeClr val="accent1"/>
                </a:solidFill>
                <a:latin typeface="Georgia"/>
                <a:cs typeface="Georgia"/>
              </a:rPr>
              <a:t>un cambio fundamental de empatía, necesitamos sentirnos parte del </a:t>
            </a:r>
            <a:r>
              <a:rPr lang="es-ES" sz="2400" i="1" dirty="0" smtClean="0">
                <a:solidFill>
                  <a:schemeClr val="accent1"/>
                </a:solidFill>
                <a:latin typeface="Georgia"/>
                <a:cs typeface="Georgia"/>
              </a:rPr>
              <a:t>problema”</a:t>
            </a:r>
            <a:endParaRPr lang="es-ES" sz="2400" i="1" dirty="0">
              <a:solidFill>
                <a:schemeClr val="accent2"/>
              </a:solidFill>
              <a:latin typeface="Georgia"/>
              <a:cs typeface="Georgia"/>
            </a:endParaRPr>
          </a:p>
        </p:txBody>
      </p:sp>
      <p:pic>
        <p:nvPicPr>
          <p:cNvPr id="9" name="Imagen 8" descr="Screen Shot 2018-06-02 at 00.38.53.png"/>
          <p:cNvPicPr>
            <a:picLocks noChangeAspect="1"/>
          </p:cNvPicPr>
          <p:nvPr/>
        </p:nvPicPr>
        <p:blipFill rotWithShape="1">
          <a:blip r:embed="rId4">
            <a:extLst>
              <a:ext uri="{28A0092B-C50C-407E-A947-70E740481C1C}">
                <a14:useLocalDpi xmlns:a14="http://schemas.microsoft.com/office/drawing/2010/main" val="0"/>
              </a:ext>
            </a:extLst>
          </a:blip>
          <a:srcRect l="77701" t="69318" r="6136" b="2398"/>
          <a:stretch/>
        </p:blipFill>
        <p:spPr>
          <a:xfrm>
            <a:off x="7575754" y="1105819"/>
            <a:ext cx="1477928" cy="1423333"/>
          </a:xfrm>
          <a:prstGeom prst="rect">
            <a:avLst/>
          </a:prstGeom>
        </p:spPr>
      </p:pic>
      <p:pic>
        <p:nvPicPr>
          <p:cNvPr id="11" name="Imagen 10" descr="Screen Shot 2018-07-06 at 17.49.4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4671" y="3217522"/>
            <a:ext cx="827942" cy="1101628"/>
          </a:xfrm>
          <a:prstGeom prst="rect">
            <a:avLst/>
          </a:prstGeom>
        </p:spPr>
      </p:pic>
    </p:spTree>
    <p:extLst>
      <p:ext uri="{BB962C8B-B14F-4D97-AF65-F5344CB8AC3E}">
        <p14:creationId xmlns:p14="http://schemas.microsoft.com/office/powerpoint/2010/main" val="1317978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Screen Shot 2018-06-02 at 00.38.53.png"/>
          <p:cNvPicPr>
            <a:picLocks noChangeAspect="1"/>
          </p:cNvPicPr>
          <p:nvPr/>
        </p:nvPicPr>
        <p:blipFill rotWithShape="1">
          <a:blip r:embed="rId3">
            <a:extLst>
              <a:ext uri="{28A0092B-C50C-407E-A947-70E740481C1C}">
                <a14:useLocalDpi xmlns:a14="http://schemas.microsoft.com/office/drawing/2010/main" val="0"/>
              </a:ext>
            </a:extLst>
          </a:blip>
          <a:srcRect t="38191" r="74008" b="31567"/>
          <a:stretch/>
        </p:blipFill>
        <p:spPr>
          <a:xfrm>
            <a:off x="0" y="4193356"/>
            <a:ext cx="3087229" cy="1976895"/>
          </a:xfrm>
          <a:prstGeom prst="rect">
            <a:avLst/>
          </a:prstGeom>
        </p:spPr>
      </p:pic>
      <p:sp>
        <p:nvSpPr>
          <p:cNvPr id="4" name="Título 2"/>
          <p:cNvSpPr>
            <a:spLocks noGrp="1"/>
          </p:cNvSpPr>
          <p:nvPr>
            <p:ph type="title"/>
          </p:nvPr>
        </p:nvSpPr>
        <p:spPr>
          <a:xfrm>
            <a:off x="457200" y="449263"/>
            <a:ext cx="8229600" cy="1143000"/>
          </a:xfrm>
        </p:spPr>
        <p:txBody>
          <a:bodyPr/>
          <a:lstStyle/>
          <a:p>
            <a:pPr algn="l"/>
            <a:r>
              <a:rPr lang="es-ES" sz="2400" dirty="0" smtClean="0">
                <a:solidFill>
                  <a:schemeClr val="bg1"/>
                </a:solidFill>
              </a:rPr>
              <a:t>CANALES UTILIZADOS PARA CONECTAR CON ORGANIZACIONES</a:t>
            </a:r>
            <a:endParaRPr lang="es-ES" sz="2400" dirty="0">
              <a:solidFill>
                <a:schemeClr val="bg1"/>
              </a:solidFill>
            </a:endParaRPr>
          </a:p>
        </p:txBody>
      </p:sp>
      <p:sp>
        <p:nvSpPr>
          <p:cNvPr id="5" name="CuadroTexto 4"/>
          <p:cNvSpPr txBox="1"/>
          <p:nvPr/>
        </p:nvSpPr>
        <p:spPr>
          <a:xfrm>
            <a:off x="7017425" y="6372151"/>
            <a:ext cx="1991363" cy="246221"/>
          </a:xfrm>
          <a:prstGeom prst="rect">
            <a:avLst/>
          </a:prstGeom>
          <a:noFill/>
        </p:spPr>
        <p:txBody>
          <a:bodyPr wrap="none" rtlCol="0">
            <a:spAutoFit/>
          </a:bodyPr>
          <a:lstStyle/>
          <a:p>
            <a:r>
              <a:rPr lang="es-ES" sz="1000" dirty="0" smtClean="0"/>
              <a:t>Saúl E. Castillo Valdés </a:t>
            </a:r>
            <a:r>
              <a:rPr lang="mr-IN" sz="1000" dirty="0" smtClean="0"/>
              <a:t>–</a:t>
            </a:r>
            <a:r>
              <a:rPr lang="es-ES" sz="1000" dirty="0" smtClean="0"/>
              <a:t> Junio 2018</a:t>
            </a:r>
            <a:endParaRPr lang="es-ES" sz="1000" dirty="0"/>
          </a:p>
        </p:txBody>
      </p:sp>
      <p:pic>
        <p:nvPicPr>
          <p:cNvPr id="6" name="Imagen 5" descr="Screen Shot 2018-06-02 at 00.38.53.png"/>
          <p:cNvPicPr>
            <a:picLocks noChangeAspect="1"/>
          </p:cNvPicPr>
          <p:nvPr/>
        </p:nvPicPr>
        <p:blipFill rotWithShape="1">
          <a:blip r:embed="rId3">
            <a:extLst>
              <a:ext uri="{28A0092B-C50C-407E-A947-70E740481C1C}">
                <a14:useLocalDpi xmlns:a14="http://schemas.microsoft.com/office/drawing/2010/main" val="0"/>
              </a:ext>
            </a:extLst>
          </a:blip>
          <a:srcRect l="77701" t="69318" r="6136" b="2398"/>
          <a:stretch/>
        </p:blipFill>
        <p:spPr>
          <a:xfrm>
            <a:off x="7783759" y="1105820"/>
            <a:ext cx="985285" cy="948888"/>
          </a:xfrm>
          <a:prstGeom prst="rect">
            <a:avLst/>
          </a:prstGeom>
        </p:spPr>
      </p:pic>
      <p:pic>
        <p:nvPicPr>
          <p:cNvPr id="8" name="Imagen 7" descr="Screen Shot 2018-07-06 at 18.10.1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33" y="2036461"/>
            <a:ext cx="2846382" cy="2333007"/>
          </a:xfrm>
          <a:prstGeom prst="rect">
            <a:avLst/>
          </a:prstGeom>
        </p:spPr>
      </p:pic>
      <p:pic>
        <p:nvPicPr>
          <p:cNvPr id="11" name="Imagen 10" descr="Screen Shot 2018-07-06 at 18.11.5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2772" y="2036461"/>
            <a:ext cx="2852633" cy="2341630"/>
          </a:xfrm>
          <a:prstGeom prst="rect">
            <a:avLst/>
          </a:prstGeom>
        </p:spPr>
      </p:pic>
      <p:pic>
        <p:nvPicPr>
          <p:cNvPr id="12" name="Imagen 11" descr="Blogging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3063" y="5529100"/>
            <a:ext cx="1215185" cy="586338"/>
          </a:xfrm>
          <a:prstGeom prst="rect">
            <a:avLst/>
          </a:prstGeom>
        </p:spPr>
      </p:pic>
      <p:pic>
        <p:nvPicPr>
          <p:cNvPr id="13" name="Imagen 12" descr="whatsapp-stock.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9556" y="2036461"/>
            <a:ext cx="2670651" cy="1512816"/>
          </a:xfrm>
          <a:prstGeom prst="rect">
            <a:avLst/>
          </a:prstGeom>
        </p:spPr>
      </p:pic>
      <p:pic>
        <p:nvPicPr>
          <p:cNvPr id="15" name="Imagen 14" descr="Unknow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0840" y="3563865"/>
            <a:ext cx="936058" cy="936058"/>
          </a:xfrm>
          <a:prstGeom prst="rect">
            <a:avLst/>
          </a:prstGeom>
        </p:spPr>
      </p:pic>
      <p:pic>
        <p:nvPicPr>
          <p:cNvPr id="14" name="Imagen 13" descr="Screen Shot 2018-06-02 at 00.38.53.png"/>
          <p:cNvPicPr>
            <a:picLocks noChangeAspect="1"/>
          </p:cNvPicPr>
          <p:nvPr/>
        </p:nvPicPr>
        <p:blipFill rotWithShape="1">
          <a:blip r:embed="rId3">
            <a:extLst>
              <a:ext uri="{28A0092B-C50C-407E-A947-70E740481C1C}">
                <a14:useLocalDpi xmlns:a14="http://schemas.microsoft.com/office/drawing/2010/main" val="0"/>
              </a:ext>
            </a:extLst>
          </a:blip>
          <a:srcRect l="27743" t="38191" r="47279" b="31567"/>
          <a:stretch/>
        </p:blipFill>
        <p:spPr>
          <a:xfrm>
            <a:off x="3295234" y="4345757"/>
            <a:ext cx="2966805" cy="1976895"/>
          </a:xfrm>
          <a:prstGeom prst="rect">
            <a:avLst/>
          </a:prstGeom>
        </p:spPr>
      </p:pic>
      <p:pic>
        <p:nvPicPr>
          <p:cNvPr id="16" name="Imagen 15" descr="Screen Shot 2018-06-02 at 00.38.53.png"/>
          <p:cNvPicPr>
            <a:picLocks noChangeAspect="1"/>
          </p:cNvPicPr>
          <p:nvPr/>
        </p:nvPicPr>
        <p:blipFill rotWithShape="1">
          <a:blip r:embed="rId3">
            <a:extLst>
              <a:ext uri="{28A0092B-C50C-407E-A947-70E740481C1C}">
                <a14:useLocalDpi xmlns:a14="http://schemas.microsoft.com/office/drawing/2010/main" val="0"/>
              </a:ext>
            </a:extLst>
          </a:blip>
          <a:srcRect l="53926" t="38191" r="23017" b="31567"/>
          <a:stretch/>
        </p:blipFill>
        <p:spPr>
          <a:xfrm>
            <a:off x="6415306" y="4345756"/>
            <a:ext cx="2738770" cy="1976895"/>
          </a:xfrm>
          <a:prstGeom prst="rect">
            <a:avLst/>
          </a:prstGeom>
        </p:spPr>
      </p:pic>
    </p:spTree>
    <p:extLst>
      <p:ext uri="{BB962C8B-B14F-4D97-AF65-F5344CB8AC3E}">
        <p14:creationId xmlns:p14="http://schemas.microsoft.com/office/powerpoint/2010/main" val="1162709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5"/>
          <p:cNvSpPr/>
          <p:nvPr/>
        </p:nvSpPr>
        <p:spPr>
          <a:xfrm>
            <a:off x="6585383" y="1132267"/>
            <a:ext cx="2492373" cy="2492373"/>
          </a:xfrm>
          <a:prstGeom prst="rect">
            <a:avLst/>
          </a:prstGeom>
          <a:blipFill>
            <a:blip r:embed="rId3" cstate="print"/>
            <a:stretch>
              <a:fillRect/>
            </a:stretch>
          </a:blipFill>
        </p:spPr>
        <p:txBody>
          <a:bodyPr wrap="square" lIns="0" tIns="0" rIns="0" bIns="0" rtlCol="0"/>
          <a:lstStyle/>
          <a:p>
            <a:endParaRPr/>
          </a:p>
        </p:txBody>
      </p:sp>
      <p:sp>
        <p:nvSpPr>
          <p:cNvPr id="5" name="Título 2"/>
          <p:cNvSpPr>
            <a:spLocks noGrp="1"/>
          </p:cNvSpPr>
          <p:nvPr>
            <p:ph type="title"/>
          </p:nvPr>
        </p:nvSpPr>
        <p:spPr>
          <a:xfrm>
            <a:off x="457200" y="449263"/>
            <a:ext cx="8229600" cy="1143000"/>
          </a:xfrm>
        </p:spPr>
        <p:txBody>
          <a:bodyPr/>
          <a:lstStyle/>
          <a:p>
            <a:pPr algn="l"/>
            <a:r>
              <a:rPr lang="en-US" sz="2400" dirty="0" smtClean="0">
                <a:solidFill>
                  <a:schemeClr val="bg1"/>
                </a:solidFill>
                <a:latin typeface="Arial Narrow" charset="0"/>
                <a:cs typeface="Arial Narrow" charset="0"/>
              </a:rPr>
              <a:t>COMPETENCIA NO TRADICIONAL</a:t>
            </a:r>
            <a:endParaRPr lang="es-ES" sz="2400" dirty="0">
              <a:solidFill>
                <a:schemeClr val="bg1"/>
              </a:solidFill>
            </a:endParaRPr>
          </a:p>
        </p:txBody>
      </p:sp>
      <p:sp>
        <p:nvSpPr>
          <p:cNvPr id="15" name="Content Placeholder 2"/>
          <p:cNvSpPr>
            <a:spLocks noGrp="1"/>
          </p:cNvSpPr>
          <p:nvPr>
            <p:ph idx="1"/>
          </p:nvPr>
        </p:nvSpPr>
        <p:spPr bwMode="auto">
          <a:xfrm>
            <a:off x="457200" y="1219200"/>
            <a:ext cx="7086600" cy="38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indent="0" eaLnBrk="1" hangingPunct="1">
              <a:buFont typeface="Arial" charset="0"/>
              <a:buNone/>
            </a:pPr>
            <a:r>
              <a:rPr lang="en-US" sz="2400" b="1" dirty="0" err="1" smtClean="0">
                <a:latin typeface="Georgia" charset="0"/>
                <a:cs typeface="Georgia" charset="0"/>
              </a:rPr>
              <a:t>Reconocieron</a:t>
            </a:r>
            <a:r>
              <a:rPr lang="en-US" sz="2400" b="1" dirty="0" smtClean="0">
                <a:latin typeface="Georgia" charset="0"/>
                <a:cs typeface="Georgia" charset="0"/>
              </a:rPr>
              <a:t>: </a:t>
            </a:r>
            <a:r>
              <a:rPr lang="en-US" sz="2400" b="1" dirty="0" err="1" smtClean="0">
                <a:latin typeface="Georgia" charset="0"/>
                <a:cs typeface="Georgia" charset="0"/>
              </a:rPr>
              <a:t>Cambios</a:t>
            </a:r>
            <a:r>
              <a:rPr lang="en-US" sz="2400" b="1" dirty="0" smtClean="0">
                <a:latin typeface="Georgia" charset="0"/>
                <a:cs typeface="Georgia" charset="0"/>
              </a:rPr>
              <a:t> + </a:t>
            </a:r>
            <a:r>
              <a:rPr lang="en-US" sz="2400" b="1" dirty="0" err="1" smtClean="0">
                <a:latin typeface="Georgia" charset="0"/>
                <a:cs typeface="Georgia" charset="0"/>
              </a:rPr>
              <a:t>Competencia</a:t>
            </a:r>
            <a:r>
              <a:rPr lang="en-US" sz="2400" b="1" dirty="0" smtClean="0">
                <a:latin typeface="Georgia" charset="0"/>
                <a:cs typeface="Georgia" charset="0"/>
              </a:rPr>
              <a:t> </a:t>
            </a:r>
            <a:endParaRPr lang="en-US" sz="2400" b="1" dirty="0">
              <a:latin typeface="Georgia" charset="0"/>
              <a:cs typeface="Georgia" charset="0"/>
            </a:endParaRPr>
          </a:p>
        </p:txBody>
      </p:sp>
      <p:sp>
        <p:nvSpPr>
          <p:cNvPr id="6" name="object 3"/>
          <p:cNvSpPr/>
          <p:nvPr/>
        </p:nvSpPr>
        <p:spPr>
          <a:xfrm>
            <a:off x="468147" y="1614776"/>
            <a:ext cx="2686050" cy="1950706"/>
          </a:xfrm>
          <a:prstGeom prst="rect">
            <a:avLst/>
          </a:prstGeom>
          <a:blipFill>
            <a:blip r:embed="rId4" cstate="print"/>
            <a:stretch>
              <a:fillRect/>
            </a:stretch>
          </a:blipFill>
        </p:spPr>
        <p:txBody>
          <a:bodyPr wrap="square" lIns="0" tIns="0" rIns="0" bIns="0" rtlCol="0"/>
          <a:lstStyle/>
          <a:p>
            <a:endParaRPr/>
          </a:p>
        </p:txBody>
      </p:sp>
      <p:sp>
        <p:nvSpPr>
          <p:cNvPr id="7" name="object 4"/>
          <p:cNvSpPr/>
          <p:nvPr/>
        </p:nvSpPr>
        <p:spPr>
          <a:xfrm>
            <a:off x="540165" y="3346002"/>
            <a:ext cx="2600325" cy="2600323"/>
          </a:xfrm>
          <a:prstGeom prst="rect">
            <a:avLst/>
          </a:prstGeom>
          <a:blipFill>
            <a:blip r:embed="rId5" cstate="print"/>
            <a:stretch>
              <a:fillRect/>
            </a:stretch>
          </a:blipFill>
        </p:spPr>
        <p:txBody>
          <a:bodyPr wrap="square" lIns="0" tIns="0" rIns="0" bIns="0" rtlCol="0"/>
          <a:lstStyle/>
          <a:p>
            <a:endParaRPr/>
          </a:p>
        </p:txBody>
      </p:sp>
      <p:sp>
        <p:nvSpPr>
          <p:cNvPr id="9" name="object 6"/>
          <p:cNvSpPr/>
          <p:nvPr/>
        </p:nvSpPr>
        <p:spPr>
          <a:xfrm>
            <a:off x="3288205" y="2287958"/>
            <a:ext cx="3187698" cy="1435219"/>
          </a:xfrm>
          <a:prstGeom prst="rect">
            <a:avLst/>
          </a:prstGeom>
          <a:blipFill>
            <a:blip r:embed="rId6" cstate="print"/>
            <a:stretch>
              <a:fillRect/>
            </a:stretch>
          </a:blipFill>
        </p:spPr>
        <p:txBody>
          <a:bodyPr wrap="square" lIns="0" tIns="0" rIns="0" bIns="0" rtlCol="0"/>
          <a:lstStyle/>
          <a:p>
            <a:endParaRPr/>
          </a:p>
        </p:txBody>
      </p:sp>
      <p:sp>
        <p:nvSpPr>
          <p:cNvPr id="10" name="object 7"/>
          <p:cNvSpPr/>
          <p:nvPr/>
        </p:nvSpPr>
        <p:spPr>
          <a:xfrm>
            <a:off x="4282905" y="3777921"/>
            <a:ext cx="3346448" cy="830075"/>
          </a:xfrm>
          <a:prstGeom prst="rect">
            <a:avLst/>
          </a:prstGeom>
          <a:blipFill>
            <a:blip r:embed="rId7" cstate="print"/>
            <a:stretch>
              <a:fillRect/>
            </a:stretch>
          </a:blipFill>
        </p:spPr>
        <p:txBody>
          <a:bodyPr wrap="square" lIns="0" tIns="0" rIns="0" bIns="0" rtlCol="0"/>
          <a:lstStyle/>
          <a:p>
            <a:endParaRPr/>
          </a:p>
        </p:txBody>
      </p:sp>
      <p:sp>
        <p:nvSpPr>
          <p:cNvPr id="11" name="object 8"/>
          <p:cNvSpPr/>
          <p:nvPr/>
        </p:nvSpPr>
        <p:spPr>
          <a:xfrm>
            <a:off x="6329619" y="4781789"/>
            <a:ext cx="1685923" cy="1763886"/>
          </a:xfrm>
          <a:prstGeom prst="rect">
            <a:avLst/>
          </a:prstGeom>
          <a:blipFill>
            <a:blip r:embed="rId8" cstate="print"/>
            <a:stretch>
              <a:fillRect/>
            </a:stretch>
          </a:blipFill>
        </p:spPr>
        <p:txBody>
          <a:bodyPr wrap="square" lIns="0" tIns="0" rIns="0" bIns="0" rtlCol="0"/>
          <a:lstStyle/>
          <a:p>
            <a:endParaRPr/>
          </a:p>
        </p:txBody>
      </p:sp>
      <p:sp>
        <p:nvSpPr>
          <p:cNvPr id="13" name="object 9"/>
          <p:cNvSpPr/>
          <p:nvPr/>
        </p:nvSpPr>
        <p:spPr>
          <a:xfrm>
            <a:off x="2997501" y="5017978"/>
            <a:ext cx="2622548" cy="1494853"/>
          </a:xfrm>
          <a:prstGeom prst="rect">
            <a:avLst/>
          </a:prstGeom>
          <a:blipFill>
            <a:blip r:embed="rId9"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084618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457200" y="449263"/>
            <a:ext cx="8229600" cy="1143000"/>
          </a:xfrm>
        </p:spPr>
        <p:txBody>
          <a:bodyPr/>
          <a:lstStyle/>
          <a:p>
            <a:pPr algn="l"/>
            <a:r>
              <a:rPr lang="es-ES" sz="2400" dirty="0" smtClean="0">
                <a:solidFill>
                  <a:schemeClr val="bg1"/>
                </a:solidFill>
              </a:rPr>
              <a:t>CANALES UTILIZADOS PARA CONECTAR CON ORGANIZACIONES</a:t>
            </a:r>
            <a:endParaRPr lang="es-ES" sz="2400" dirty="0">
              <a:solidFill>
                <a:schemeClr val="bg1"/>
              </a:solidFill>
            </a:endParaRPr>
          </a:p>
        </p:txBody>
      </p:sp>
      <p:pic>
        <p:nvPicPr>
          <p:cNvPr id="3" name="Imagen 2" descr="Screen Shot 2018-06-02 at 00.38.53.png"/>
          <p:cNvPicPr>
            <a:picLocks noChangeAspect="1"/>
          </p:cNvPicPr>
          <p:nvPr/>
        </p:nvPicPr>
        <p:blipFill rotWithShape="1">
          <a:blip r:embed="rId3">
            <a:extLst>
              <a:ext uri="{28A0092B-C50C-407E-A947-70E740481C1C}">
                <a14:useLocalDpi xmlns:a14="http://schemas.microsoft.com/office/drawing/2010/main" val="0"/>
              </a:ext>
            </a:extLst>
          </a:blip>
          <a:srcRect t="69303" r="74736" b="2640"/>
          <a:stretch/>
        </p:blipFill>
        <p:spPr>
          <a:xfrm>
            <a:off x="12976" y="4335691"/>
            <a:ext cx="3063306" cy="1872229"/>
          </a:xfrm>
          <a:prstGeom prst="rect">
            <a:avLst/>
          </a:prstGeom>
        </p:spPr>
      </p:pic>
      <p:sp>
        <p:nvSpPr>
          <p:cNvPr id="5" name="CuadroTexto 4"/>
          <p:cNvSpPr txBox="1"/>
          <p:nvPr/>
        </p:nvSpPr>
        <p:spPr>
          <a:xfrm>
            <a:off x="7017425" y="6372151"/>
            <a:ext cx="1991363" cy="246221"/>
          </a:xfrm>
          <a:prstGeom prst="rect">
            <a:avLst/>
          </a:prstGeom>
          <a:noFill/>
        </p:spPr>
        <p:txBody>
          <a:bodyPr wrap="none" rtlCol="0">
            <a:spAutoFit/>
          </a:bodyPr>
          <a:lstStyle/>
          <a:p>
            <a:r>
              <a:rPr lang="es-ES" sz="1000" dirty="0" smtClean="0"/>
              <a:t>Saúl E. Castillo Valdés </a:t>
            </a:r>
            <a:r>
              <a:rPr lang="mr-IN" sz="1000" dirty="0" smtClean="0"/>
              <a:t>–</a:t>
            </a:r>
            <a:r>
              <a:rPr lang="es-ES" sz="1000" dirty="0" smtClean="0"/>
              <a:t> Junio 2018</a:t>
            </a:r>
            <a:endParaRPr lang="es-ES" sz="1000" dirty="0"/>
          </a:p>
        </p:txBody>
      </p:sp>
      <p:pic>
        <p:nvPicPr>
          <p:cNvPr id="2" name="Imagen 1" descr="Screen Shot 2018-07-06 at 18.26.27.png"/>
          <p:cNvPicPr>
            <a:picLocks noChangeAspect="1"/>
          </p:cNvPicPr>
          <p:nvPr/>
        </p:nvPicPr>
        <p:blipFill rotWithShape="1">
          <a:blip r:embed="rId4">
            <a:extLst>
              <a:ext uri="{28A0092B-C50C-407E-A947-70E740481C1C}">
                <a14:useLocalDpi xmlns:a14="http://schemas.microsoft.com/office/drawing/2010/main" val="0"/>
              </a:ext>
            </a:extLst>
          </a:blip>
          <a:srcRect b="4033"/>
          <a:stretch/>
        </p:blipFill>
        <p:spPr>
          <a:xfrm>
            <a:off x="87582" y="1978178"/>
            <a:ext cx="2857328" cy="2182333"/>
          </a:xfrm>
          <a:prstGeom prst="rect">
            <a:avLst/>
          </a:prstGeom>
        </p:spPr>
      </p:pic>
      <p:pic>
        <p:nvPicPr>
          <p:cNvPr id="7" name="Imagen 6" descr="Screen Shot 2018-06-02 at 00.38.53.png"/>
          <p:cNvPicPr>
            <a:picLocks noChangeAspect="1"/>
          </p:cNvPicPr>
          <p:nvPr/>
        </p:nvPicPr>
        <p:blipFill rotWithShape="1">
          <a:blip r:embed="rId3">
            <a:extLst>
              <a:ext uri="{28A0092B-C50C-407E-A947-70E740481C1C}">
                <a14:useLocalDpi xmlns:a14="http://schemas.microsoft.com/office/drawing/2010/main" val="0"/>
              </a:ext>
            </a:extLst>
          </a:blip>
          <a:srcRect l="77701" t="69318" r="6136" b="2398"/>
          <a:stretch/>
        </p:blipFill>
        <p:spPr>
          <a:xfrm>
            <a:off x="7783759" y="1105820"/>
            <a:ext cx="985285" cy="948888"/>
          </a:xfrm>
          <a:prstGeom prst="rect">
            <a:avLst/>
          </a:prstGeom>
        </p:spPr>
      </p:pic>
      <p:pic>
        <p:nvPicPr>
          <p:cNvPr id="9" name="Imagen 8" descr="Screen Shot 2018-07-06 at 18.32.26.png"/>
          <p:cNvPicPr>
            <a:picLocks noChangeAspect="1"/>
          </p:cNvPicPr>
          <p:nvPr/>
        </p:nvPicPr>
        <p:blipFill rotWithShape="1">
          <a:blip r:embed="rId5">
            <a:extLst>
              <a:ext uri="{28A0092B-C50C-407E-A947-70E740481C1C}">
                <a14:useLocalDpi xmlns:a14="http://schemas.microsoft.com/office/drawing/2010/main" val="0"/>
              </a:ext>
            </a:extLst>
          </a:blip>
          <a:srcRect b="8445"/>
          <a:stretch/>
        </p:blipFill>
        <p:spPr>
          <a:xfrm>
            <a:off x="3332182" y="1979535"/>
            <a:ext cx="3100913" cy="2180976"/>
          </a:xfrm>
          <a:prstGeom prst="rect">
            <a:avLst/>
          </a:prstGeom>
        </p:spPr>
      </p:pic>
      <p:pic>
        <p:nvPicPr>
          <p:cNvPr id="11" name="Imagen 10" descr="Screen Shot 2018-07-06 at 18.43.1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9096" y="1981717"/>
            <a:ext cx="2684904" cy="2178778"/>
          </a:xfrm>
          <a:prstGeom prst="rect">
            <a:avLst/>
          </a:prstGeom>
        </p:spPr>
      </p:pic>
      <p:pic>
        <p:nvPicPr>
          <p:cNvPr id="10" name="Imagen 9" descr="Screen Shot 2018-06-02 at 00.38.53.png"/>
          <p:cNvPicPr>
            <a:picLocks noChangeAspect="1"/>
          </p:cNvPicPr>
          <p:nvPr/>
        </p:nvPicPr>
        <p:blipFill rotWithShape="1">
          <a:blip r:embed="rId3">
            <a:extLst>
              <a:ext uri="{28A0092B-C50C-407E-A947-70E740481C1C}">
                <a14:useLocalDpi xmlns:a14="http://schemas.microsoft.com/office/drawing/2010/main" val="0"/>
              </a:ext>
            </a:extLst>
          </a:blip>
          <a:srcRect l="26980" t="69303" r="46656" b="-1"/>
          <a:stretch/>
        </p:blipFill>
        <p:spPr>
          <a:xfrm>
            <a:off x="3284286" y="4411450"/>
            <a:ext cx="3196705" cy="2048466"/>
          </a:xfrm>
          <a:prstGeom prst="rect">
            <a:avLst/>
          </a:prstGeom>
        </p:spPr>
      </p:pic>
      <p:pic>
        <p:nvPicPr>
          <p:cNvPr id="12" name="Imagen 11" descr="Screen Shot 2018-06-02 at 00.38.53.png"/>
          <p:cNvPicPr>
            <a:picLocks noChangeAspect="1"/>
          </p:cNvPicPr>
          <p:nvPr/>
        </p:nvPicPr>
        <p:blipFill rotWithShape="1">
          <a:blip r:embed="rId3">
            <a:extLst>
              <a:ext uri="{28A0092B-C50C-407E-A947-70E740481C1C}">
                <a14:useLocalDpi xmlns:a14="http://schemas.microsoft.com/office/drawing/2010/main" val="0"/>
              </a:ext>
            </a:extLst>
          </a:blip>
          <a:srcRect l="53434" t="69303" r="24693" b="-1"/>
          <a:stretch/>
        </p:blipFill>
        <p:spPr>
          <a:xfrm>
            <a:off x="6491939" y="4378604"/>
            <a:ext cx="2652061" cy="2048466"/>
          </a:xfrm>
          <a:prstGeom prst="rect">
            <a:avLst/>
          </a:prstGeom>
        </p:spPr>
      </p:pic>
    </p:spTree>
    <p:extLst>
      <p:ext uri="{BB962C8B-B14F-4D97-AF65-F5344CB8AC3E}">
        <p14:creationId xmlns:p14="http://schemas.microsoft.com/office/powerpoint/2010/main" val="33301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457200" y="449263"/>
            <a:ext cx="8229600" cy="1143000"/>
          </a:xfrm>
        </p:spPr>
        <p:txBody>
          <a:bodyPr/>
          <a:lstStyle/>
          <a:p>
            <a:pPr algn="l"/>
            <a:r>
              <a:rPr lang="es-ES" sz="2400" dirty="0" smtClean="0">
                <a:solidFill>
                  <a:schemeClr val="bg1"/>
                </a:solidFill>
              </a:rPr>
              <a:t>PARTICIPACIÓN EN REDES SOCIALES POR GENERACIÓN</a:t>
            </a:r>
            <a:endParaRPr lang="es-ES" sz="2400" dirty="0">
              <a:solidFill>
                <a:schemeClr val="bg1"/>
              </a:solidFill>
            </a:endParaRPr>
          </a:p>
        </p:txBody>
      </p:sp>
      <p:pic>
        <p:nvPicPr>
          <p:cNvPr id="2" name="Imagen 1" descr="Screen Shot 2018-06-02 at 00.41.49.png"/>
          <p:cNvPicPr>
            <a:picLocks noChangeAspect="1"/>
          </p:cNvPicPr>
          <p:nvPr/>
        </p:nvPicPr>
        <p:blipFill rotWithShape="1">
          <a:blip r:embed="rId3">
            <a:extLst>
              <a:ext uri="{28A0092B-C50C-407E-A947-70E740481C1C}">
                <a14:useLocalDpi xmlns:a14="http://schemas.microsoft.com/office/drawing/2010/main" val="0"/>
              </a:ext>
            </a:extLst>
          </a:blip>
          <a:srcRect t="5737"/>
          <a:stretch/>
        </p:blipFill>
        <p:spPr>
          <a:xfrm>
            <a:off x="0" y="1970768"/>
            <a:ext cx="9144000" cy="3334281"/>
          </a:xfrm>
          <a:prstGeom prst="rect">
            <a:avLst/>
          </a:prstGeom>
        </p:spPr>
      </p:pic>
      <p:sp>
        <p:nvSpPr>
          <p:cNvPr id="5" name="CuadroTexto 4"/>
          <p:cNvSpPr txBox="1"/>
          <p:nvPr/>
        </p:nvSpPr>
        <p:spPr>
          <a:xfrm>
            <a:off x="7017425" y="6372151"/>
            <a:ext cx="1991363" cy="246221"/>
          </a:xfrm>
          <a:prstGeom prst="rect">
            <a:avLst/>
          </a:prstGeom>
          <a:noFill/>
        </p:spPr>
        <p:txBody>
          <a:bodyPr wrap="none" rtlCol="0">
            <a:spAutoFit/>
          </a:bodyPr>
          <a:lstStyle/>
          <a:p>
            <a:r>
              <a:rPr lang="es-ES" sz="1000" dirty="0" smtClean="0"/>
              <a:t>Saúl E. Castillo Valdés </a:t>
            </a:r>
            <a:r>
              <a:rPr lang="mr-IN" sz="1000" dirty="0" smtClean="0"/>
              <a:t>–</a:t>
            </a:r>
            <a:r>
              <a:rPr lang="es-ES" sz="1000" dirty="0" smtClean="0"/>
              <a:t> Junio 2018</a:t>
            </a:r>
            <a:endParaRPr lang="es-ES" sz="1000" dirty="0"/>
          </a:p>
        </p:txBody>
      </p:sp>
    </p:spTree>
    <p:extLst>
      <p:ext uri="{BB962C8B-B14F-4D97-AF65-F5344CB8AC3E}">
        <p14:creationId xmlns:p14="http://schemas.microsoft.com/office/powerpoint/2010/main" val="2548391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457200" y="449263"/>
            <a:ext cx="8229600" cy="1143000"/>
          </a:xfrm>
        </p:spPr>
        <p:txBody>
          <a:bodyPr/>
          <a:lstStyle/>
          <a:p>
            <a:pPr algn="l"/>
            <a:r>
              <a:rPr lang="es-ES" sz="2400" dirty="0" smtClean="0">
                <a:solidFill>
                  <a:schemeClr val="bg1"/>
                </a:solidFill>
              </a:rPr>
              <a:t>% DE DONANTES DISPUESTOS A APORTAR VÍA MÓVIL</a:t>
            </a:r>
            <a:endParaRPr lang="es-ES" sz="2400" dirty="0">
              <a:solidFill>
                <a:schemeClr val="bg1"/>
              </a:solidFill>
            </a:endParaRPr>
          </a:p>
        </p:txBody>
      </p:sp>
      <p:pic>
        <p:nvPicPr>
          <p:cNvPr id="3" name="Imagen 2" descr="Screen Shot 2018-06-02 at 01.44.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0564"/>
            <a:ext cx="9144000" cy="4760481"/>
          </a:xfrm>
          <a:prstGeom prst="rect">
            <a:avLst/>
          </a:prstGeom>
        </p:spPr>
      </p:pic>
      <p:sp>
        <p:nvSpPr>
          <p:cNvPr id="5" name="CuadroTexto 4"/>
          <p:cNvSpPr txBox="1"/>
          <p:nvPr/>
        </p:nvSpPr>
        <p:spPr>
          <a:xfrm>
            <a:off x="7017425" y="6372151"/>
            <a:ext cx="1991363" cy="246221"/>
          </a:xfrm>
          <a:prstGeom prst="rect">
            <a:avLst/>
          </a:prstGeom>
          <a:noFill/>
        </p:spPr>
        <p:txBody>
          <a:bodyPr wrap="none" rtlCol="0">
            <a:spAutoFit/>
          </a:bodyPr>
          <a:lstStyle/>
          <a:p>
            <a:r>
              <a:rPr lang="es-ES" sz="1000" dirty="0" smtClean="0"/>
              <a:t>Saúl E. Castillo Valdés </a:t>
            </a:r>
            <a:r>
              <a:rPr lang="mr-IN" sz="1000" dirty="0" smtClean="0"/>
              <a:t>–</a:t>
            </a:r>
            <a:r>
              <a:rPr lang="es-ES" sz="1000" dirty="0" smtClean="0"/>
              <a:t> Junio 2018</a:t>
            </a:r>
            <a:endParaRPr lang="es-ES" sz="1000" dirty="0"/>
          </a:p>
        </p:txBody>
      </p:sp>
    </p:spTree>
    <p:extLst>
      <p:ext uri="{BB962C8B-B14F-4D97-AF65-F5344CB8AC3E}">
        <p14:creationId xmlns:p14="http://schemas.microsoft.com/office/powerpoint/2010/main" val="365406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2"/>
          <p:cNvSpPr>
            <a:spLocks noGrp="1"/>
          </p:cNvSpPr>
          <p:nvPr>
            <p:ph type="title"/>
          </p:nvPr>
        </p:nvSpPr>
        <p:spPr>
          <a:xfrm>
            <a:off x="457200" y="449263"/>
            <a:ext cx="8229600" cy="1143000"/>
          </a:xfrm>
        </p:spPr>
        <p:txBody>
          <a:bodyPr/>
          <a:lstStyle/>
          <a:p>
            <a:pPr algn="l"/>
            <a:r>
              <a:rPr lang="en-US" sz="2400" dirty="0" smtClean="0">
                <a:solidFill>
                  <a:schemeClr val="bg1"/>
                </a:solidFill>
                <a:latin typeface="Arial Narrow" charset="0"/>
                <a:cs typeface="Arial Narrow" charset="0"/>
              </a:rPr>
              <a:t>META DONACIONES </a:t>
            </a:r>
            <a:r>
              <a:rPr lang="mr-IN" sz="2400" dirty="0" smtClean="0">
                <a:solidFill>
                  <a:schemeClr val="bg1"/>
                </a:solidFill>
                <a:latin typeface="Arial Narrow" charset="0"/>
                <a:cs typeface="Arial Narrow" charset="0"/>
              </a:rPr>
              <a:t>–</a:t>
            </a:r>
            <a:r>
              <a:rPr lang="en-US" sz="2400" dirty="0" smtClean="0">
                <a:solidFill>
                  <a:schemeClr val="bg1"/>
                </a:solidFill>
                <a:latin typeface="Arial Narrow" charset="0"/>
                <a:cs typeface="Arial Narrow" charset="0"/>
              </a:rPr>
              <a:t> MEMBRESIA D4130</a:t>
            </a:r>
            <a:endParaRPr lang="es-ES" sz="2400" dirty="0">
              <a:solidFill>
                <a:schemeClr val="bg1"/>
              </a:solidFill>
            </a:endParaRPr>
          </a:p>
        </p:txBody>
      </p:sp>
      <p:sp>
        <p:nvSpPr>
          <p:cNvPr id="5" name="CuadroTexto 4"/>
          <p:cNvSpPr txBox="1"/>
          <p:nvPr/>
        </p:nvSpPr>
        <p:spPr>
          <a:xfrm>
            <a:off x="7017425" y="6372151"/>
            <a:ext cx="1991363" cy="246221"/>
          </a:xfrm>
          <a:prstGeom prst="rect">
            <a:avLst/>
          </a:prstGeom>
          <a:noFill/>
        </p:spPr>
        <p:txBody>
          <a:bodyPr wrap="none" rtlCol="0">
            <a:spAutoFit/>
          </a:bodyPr>
          <a:lstStyle/>
          <a:p>
            <a:r>
              <a:rPr lang="es-ES" sz="1000" dirty="0" smtClean="0"/>
              <a:t>Saúl E. Castillo Valdés </a:t>
            </a:r>
            <a:r>
              <a:rPr lang="mr-IN" sz="1000" dirty="0" smtClean="0"/>
              <a:t>–</a:t>
            </a:r>
            <a:r>
              <a:rPr lang="es-ES" sz="1000" dirty="0" smtClean="0"/>
              <a:t> Junio 2018</a:t>
            </a:r>
            <a:endParaRPr lang="es-ES" sz="1000" dirty="0"/>
          </a:p>
        </p:txBody>
      </p:sp>
      <p:graphicFrame>
        <p:nvGraphicFramePr>
          <p:cNvPr id="2" name="Tabla 1"/>
          <p:cNvGraphicFramePr>
            <a:graphicFrameLocks noGrp="1"/>
          </p:cNvGraphicFramePr>
          <p:nvPr>
            <p:extLst>
              <p:ext uri="{D42A27DB-BD31-4B8C-83A1-F6EECF244321}">
                <p14:modId xmlns:p14="http://schemas.microsoft.com/office/powerpoint/2010/main" val="3171654779"/>
              </p:ext>
            </p:extLst>
          </p:nvPr>
        </p:nvGraphicFramePr>
        <p:xfrm>
          <a:off x="2003417" y="3744459"/>
          <a:ext cx="6940788" cy="2052320"/>
        </p:xfrm>
        <a:graphic>
          <a:graphicData uri="http://schemas.openxmlformats.org/drawingml/2006/table">
            <a:tbl>
              <a:tblPr/>
              <a:tblGrid>
                <a:gridCol w="1079309"/>
                <a:gridCol w="1079309"/>
                <a:gridCol w="1079309"/>
                <a:gridCol w="1079309"/>
                <a:gridCol w="1311776"/>
                <a:gridCol w="1311776"/>
              </a:tblGrid>
              <a:tr h="254004">
                <a:tc>
                  <a:txBody>
                    <a:bodyPr/>
                    <a:lstStyle/>
                    <a:p>
                      <a:pPr algn="l" fontAlgn="b"/>
                      <a:endParaRPr lang="es-ES" sz="1600" b="1" u="none" strike="noStrike" kern="1200" dirty="0">
                        <a:solidFill>
                          <a:srgbClr val="4B4742"/>
                        </a:solidFill>
                        <a:effectLst/>
                        <a:latin typeface="+mj-lt"/>
                        <a:ea typeface="+mn-ea"/>
                        <a:cs typeface="+mn-cs"/>
                      </a:endParaRPr>
                    </a:p>
                  </a:txBody>
                  <a:tcPr marL="12700" marR="12700" marT="12700" marB="0" anchor="b">
                    <a:lnL>
                      <a:noFill/>
                    </a:lnL>
                    <a:lnR>
                      <a:noFill/>
                    </a:lnR>
                    <a:lnT>
                      <a:noFill/>
                    </a:lnT>
                    <a:lnB>
                      <a:noFill/>
                    </a:lnB>
                    <a:solidFill>
                      <a:schemeClr val="bg1"/>
                    </a:solidFill>
                  </a:tcPr>
                </a:tc>
                <a:tc>
                  <a:txBody>
                    <a:bodyPr/>
                    <a:lstStyle/>
                    <a:p>
                      <a:pPr algn="l" fontAlgn="b"/>
                      <a:r>
                        <a:rPr lang="de-DE" sz="1600" b="1" i="0" u="none" strike="noStrike" dirty="0">
                          <a:solidFill>
                            <a:schemeClr val="tx1">
                              <a:lumMod val="50000"/>
                            </a:schemeClr>
                          </a:solidFill>
                          <a:effectLst/>
                          <a:latin typeface="Calibri"/>
                        </a:rPr>
                        <a:t>2014 - 2015</a:t>
                      </a:r>
                    </a:p>
                  </a:txBody>
                  <a:tcPr marL="12700" marR="12700" marT="12700" marB="0" anchor="b">
                    <a:lnL>
                      <a:noFill/>
                    </a:lnL>
                    <a:lnR>
                      <a:noFill/>
                    </a:lnR>
                    <a:lnT>
                      <a:noFill/>
                    </a:lnT>
                    <a:lnB>
                      <a:noFill/>
                    </a:lnB>
                    <a:solidFill>
                      <a:schemeClr val="bg1"/>
                    </a:solidFill>
                  </a:tcPr>
                </a:tc>
                <a:tc>
                  <a:txBody>
                    <a:bodyPr/>
                    <a:lstStyle/>
                    <a:p>
                      <a:pPr algn="l" fontAlgn="b"/>
                      <a:r>
                        <a:rPr lang="de-DE" sz="1600" b="1" i="0" u="none" strike="noStrike" dirty="0">
                          <a:solidFill>
                            <a:schemeClr val="tx1">
                              <a:lumMod val="50000"/>
                            </a:schemeClr>
                          </a:solidFill>
                          <a:effectLst/>
                          <a:latin typeface="Calibri"/>
                        </a:rPr>
                        <a:t>2015 - 2016</a:t>
                      </a:r>
                    </a:p>
                  </a:txBody>
                  <a:tcPr marL="12700" marR="12700" marT="12700" marB="0" anchor="b">
                    <a:lnL>
                      <a:noFill/>
                    </a:lnL>
                    <a:lnR>
                      <a:noFill/>
                    </a:lnR>
                    <a:lnT>
                      <a:noFill/>
                    </a:lnT>
                    <a:lnB>
                      <a:noFill/>
                    </a:lnB>
                    <a:solidFill>
                      <a:schemeClr val="bg1"/>
                    </a:solidFill>
                  </a:tcPr>
                </a:tc>
                <a:tc>
                  <a:txBody>
                    <a:bodyPr/>
                    <a:lstStyle/>
                    <a:p>
                      <a:pPr algn="l" fontAlgn="b"/>
                      <a:r>
                        <a:rPr lang="de-DE" sz="1600" b="1" i="0" u="none" strike="noStrike" kern="1200" dirty="0">
                          <a:solidFill>
                            <a:schemeClr val="tx1">
                              <a:lumMod val="50000"/>
                            </a:schemeClr>
                          </a:solidFill>
                          <a:effectLst/>
                          <a:latin typeface="Calibri"/>
                          <a:ea typeface="+mn-ea"/>
                          <a:cs typeface="+mn-cs"/>
                        </a:rPr>
                        <a:t>2016</a:t>
                      </a:r>
                      <a:r>
                        <a:rPr lang="de-DE" sz="1600" b="1" i="0" u="none" strike="noStrike" dirty="0">
                          <a:solidFill>
                            <a:schemeClr val="tx1">
                              <a:lumMod val="50000"/>
                            </a:schemeClr>
                          </a:solidFill>
                          <a:effectLst/>
                          <a:latin typeface="Calibri"/>
                        </a:rPr>
                        <a:t> - 2017</a:t>
                      </a:r>
                    </a:p>
                  </a:txBody>
                  <a:tcPr marL="12700" marR="12700" marT="12700" marB="0" anchor="b">
                    <a:lnL>
                      <a:noFill/>
                    </a:lnL>
                    <a:lnR>
                      <a:noFill/>
                    </a:lnR>
                    <a:lnT>
                      <a:noFill/>
                    </a:lnT>
                    <a:lnB>
                      <a:noFill/>
                    </a:lnB>
                    <a:solidFill>
                      <a:schemeClr val="bg1"/>
                    </a:solidFill>
                  </a:tcPr>
                </a:tc>
                <a:tc>
                  <a:txBody>
                    <a:bodyPr/>
                    <a:lstStyle/>
                    <a:p>
                      <a:pPr algn="l" fontAlgn="b"/>
                      <a:r>
                        <a:rPr lang="de-DE" sz="1600" b="1" u="none" strike="noStrike" kern="1200" dirty="0">
                          <a:solidFill>
                            <a:schemeClr val="tx1">
                              <a:lumMod val="50000"/>
                            </a:schemeClr>
                          </a:solidFill>
                          <a:effectLst/>
                          <a:latin typeface="+mj-lt"/>
                          <a:ea typeface="+mn-ea"/>
                          <a:cs typeface="+mn-cs"/>
                        </a:rPr>
                        <a:t>2017</a:t>
                      </a:r>
                      <a:r>
                        <a:rPr lang="de-DE" sz="1600" b="1" i="0" u="none" strike="noStrike" dirty="0">
                          <a:solidFill>
                            <a:schemeClr val="tx1">
                              <a:lumMod val="50000"/>
                            </a:schemeClr>
                          </a:solidFill>
                          <a:effectLst/>
                          <a:latin typeface="Calibri"/>
                        </a:rPr>
                        <a:t> - </a:t>
                      </a:r>
                      <a:r>
                        <a:rPr lang="de-DE" sz="1600" b="1" u="none" strike="noStrike" kern="1200" dirty="0">
                          <a:solidFill>
                            <a:schemeClr val="tx1">
                              <a:lumMod val="50000"/>
                            </a:schemeClr>
                          </a:solidFill>
                          <a:effectLst/>
                          <a:latin typeface="+mj-lt"/>
                          <a:ea typeface="+mn-ea"/>
                          <a:cs typeface="+mn-cs"/>
                        </a:rPr>
                        <a:t>2018</a:t>
                      </a:r>
                    </a:p>
                  </a:txBody>
                  <a:tcPr marL="12700" marR="12700" marT="12700" marB="0" anchor="b">
                    <a:lnL>
                      <a:noFill/>
                    </a:lnL>
                    <a:lnR>
                      <a:noFill/>
                    </a:lnR>
                    <a:lnT>
                      <a:noFill/>
                    </a:lnT>
                    <a:lnB>
                      <a:noFill/>
                    </a:lnB>
                    <a:solidFill>
                      <a:schemeClr val="bg1"/>
                    </a:solidFill>
                  </a:tcPr>
                </a:tc>
                <a:tc>
                  <a:txBody>
                    <a:bodyPr/>
                    <a:lstStyle/>
                    <a:p>
                      <a:pPr algn="l" fontAlgn="b"/>
                      <a:r>
                        <a:rPr lang="de-DE" sz="1600" b="1" u="none" strike="noStrike" kern="1200" dirty="0">
                          <a:solidFill>
                            <a:schemeClr val="tx1">
                              <a:lumMod val="50000"/>
                            </a:schemeClr>
                          </a:solidFill>
                          <a:effectLst/>
                          <a:latin typeface="+mj-lt"/>
                          <a:ea typeface="+mn-ea"/>
                          <a:cs typeface="+mn-cs"/>
                        </a:rPr>
                        <a:t>2018</a:t>
                      </a:r>
                      <a:r>
                        <a:rPr lang="de-DE" sz="1600" b="1" i="0" u="none" strike="noStrike" dirty="0">
                          <a:solidFill>
                            <a:srgbClr val="000000"/>
                          </a:solidFill>
                          <a:effectLst/>
                          <a:latin typeface="Calibri"/>
                        </a:rPr>
                        <a:t> - </a:t>
                      </a:r>
                      <a:r>
                        <a:rPr lang="de-DE" sz="1600" b="1" u="none" strike="noStrike" kern="1200" dirty="0">
                          <a:solidFill>
                            <a:schemeClr val="tx1">
                              <a:lumMod val="50000"/>
                            </a:schemeClr>
                          </a:solidFill>
                          <a:effectLst/>
                          <a:latin typeface="+mj-lt"/>
                          <a:ea typeface="+mn-ea"/>
                          <a:cs typeface="+mn-cs"/>
                        </a:rPr>
                        <a:t>2019</a:t>
                      </a:r>
                    </a:p>
                  </a:txBody>
                  <a:tcPr marL="12700" marR="12700" marT="12700" marB="0" anchor="b">
                    <a:lnL>
                      <a:noFill/>
                    </a:lnL>
                    <a:lnR>
                      <a:noFill/>
                    </a:lnR>
                    <a:lnT>
                      <a:noFill/>
                    </a:lnT>
                    <a:lnB>
                      <a:noFill/>
                    </a:lnB>
                    <a:solidFill>
                      <a:schemeClr val="bg1"/>
                    </a:solidFill>
                  </a:tcPr>
                </a:tc>
              </a:tr>
              <a:tr h="137956">
                <a:tc>
                  <a:txBody>
                    <a:bodyPr/>
                    <a:lstStyle/>
                    <a:p>
                      <a:pPr algn="l" fontAlgn="b"/>
                      <a:r>
                        <a:rPr lang="mr-IN" sz="1600" b="0" i="0" u="none" strike="noStrike" dirty="0">
                          <a:solidFill>
                            <a:srgbClr val="000000"/>
                          </a:solidFill>
                          <a:effectLst/>
                          <a:latin typeface="Calibri"/>
                        </a:rPr>
                        <a:t>0 - 29</a:t>
                      </a:r>
                    </a:p>
                  </a:txBody>
                  <a:tcPr marL="12700" marR="12700" marT="12700" marB="0" anchor="b">
                    <a:lnL>
                      <a:noFill/>
                    </a:lnL>
                    <a:lnR>
                      <a:noFill/>
                    </a:lnR>
                    <a:lnT>
                      <a:noFill/>
                    </a:lnT>
                    <a:lnB>
                      <a:noFill/>
                    </a:lnB>
                    <a:solidFill>
                      <a:srgbClr val="63B734"/>
                    </a:solidFill>
                  </a:tcPr>
                </a:tc>
                <a:tc>
                  <a:txBody>
                    <a:bodyPr/>
                    <a:lstStyle/>
                    <a:p>
                      <a:pPr algn="r" fontAlgn="b"/>
                      <a:r>
                        <a:rPr lang="is-IS" sz="1600" b="0" i="0" u="none" strike="noStrike" dirty="0">
                          <a:solidFill>
                            <a:srgbClr val="000000"/>
                          </a:solidFill>
                          <a:effectLst/>
                          <a:latin typeface="Calibri"/>
                        </a:rPr>
                        <a:t> 13 </a:t>
                      </a:r>
                    </a:p>
                  </a:txBody>
                  <a:tcPr marL="12700" marR="12700" marT="12700" marB="0" anchor="b">
                    <a:lnL>
                      <a:noFill/>
                    </a:lnL>
                    <a:lnR>
                      <a:noFill/>
                    </a:lnR>
                    <a:lnT>
                      <a:noFill/>
                    </a:lnT>
                    <a:lnB>
                      <a:noFill/>
                    </a:lnB>
                    <a:solidFill>
                      <a:srgbClr val="63B734"/>
                    </a:solidFill>
                  </a:tcPr>
                </a:tc>
                <a:tc>
                  <a:txBody>
                    <a:bodyPr/>
                    <a:lstStyle/>
                    <a:p>
                      <a:pPr algn="r" fontAlgn="b"/>
                      <a:r>
                        <a:rPr lang="es-ES" sz="1600" b="0" i="0" u="none" strike="noStrike" dirty="0">
                          <a:solidFill>
                            <a:srgbClr val="000000"/>
                          </a:solidFill>
                          <a:effectLst/>
                          <a:latin typeface="Calibri"/>
                        </a:rPr>
                        <a:t> 15 </a:t>
                      </a:r>
                    </a:p>
                  </a:txBody>
                  <a:tcPr marL="12700" marR="12700" marT="12700" marB="0" anchor="b">
                    <a:lnL>
                      <a:noFill/>
                    </a:lnL>
                    <a:lnR>
                      <a:noFill/>
                    </a:lnR>
                    <a:lnT>
                      <a:noFill/>
                    </a:lnT>
                    <a:lnB>
                      <a:noFill/>
                    </a:lnB>
                    <a:solidFill>
                      <a:srgbClr val="63B734"/>
                    </a:solidFill>
                  </a:tcPr>
                </a:tc>
                <a:tc>
                  <a:txBody>
                    <a:bodyPr/>
                    <a:lstStyle/>
                    <a:p>
                      <a:pPr algn="r" fontAlgn="b"/>
                      <a:r>
                        <a:rPr lang="cs-CZ" sz="1600" b="0" i="0" u="none" strike="noStrike" dirty="0">
                          <a:solidFill>
                            <a:srgbClr val="000000"/>
                          </a:solidFill>
                          <a:effectLst/>
                          <a:latin typeface="Calibri"/>
                        </a:rPr>
                        <a:t> 11 </a:t>
                      </a:r>
                    </a:p>
                  </a:txBody>
                  <a:tcPr marL="12700" marR="12700" marT="12700" marB="0" anchor="b">
                    <a:lnL>
                      <a:noFill/>
                    </a:lnL>
                    <a:lnR>
                      <a:noFill/>
                    </a:lnR>
                    <a:lnT>
                      <a:noFill/>
                    </a:lnT>
                    <a:lnB>
                      <a:noFill/>
                    </a:lnB>
                    <a:solidFill>
                      <a:srgbClr val="63B734"/>
                    </a:solidFill>
                  </a:tcPr>
                </a:tc>
                <a:tc>
                  <a:txBody>
                    <a:bodyPr/>
                    <a:lstStyle/>
                    <a:p>
                      <a:pPr algn="r" fontAlgn="b"/>
                      <a:r>
                        <a:rPr lang="es-ES" sz="1600" b="0" i="0" u="none" strike="noStrike" dirty="0">
                          <a:solidFill>
                            <a:srgbClr val="000000"/>
                          </a:solidFill>
                          <a:effectLst/>
                          <a:latin typeface="Calibri"/>
                        </a:rPr>
                        <a:t> 38 </a:t>
                      </a:r>
                    </a:p>
                  </a:txBody>
                  <a:tcPr marL="12700" marR="12700" marT="12700" marB="0" anchor="b">
                    <a:lnL>
                      <a:noFill/>
                    </a:lnL>
                    <a:lnR>
                      <a:noFill/>
                    </a:lnR>
                    <a:lnT>
                      <a:noFill/>
                    </a:lnT>
                    <a:lnB>
                      <a:noFill/>
                    </a:lnB>
                    <a:solidFill>
                      <a:srgbClr val="63B734"/>
                    </a:solidFill>
                  </a:tcPr>
                </a:tc>
                <a:tc>
                  <a:txBody>
                    <a:bodyPr/>
                    <a:lstStyle/>
                    <a:p>
                      <a:pPr algn="r" fontAlgn="b"/>
                      <a:r>
                        <a:rPr lang="is-IS" sz="1600" b="0" i="0" u="none" strike="noStrike" dirty="0">
                          <a:solidFill>
                            <a:srgbClr val="000000"/>
                          </a:solidFill>
                          <a:effectLst/>
                          <a:latin typeface="Calibri"/>
                        </a:rPr>
                        <a:t> 37 </a:t>
                      </a:r>
                    </a:p>
                  </a:txBody>
                  <a:tcPr marL="12700" marR="12700" marT="12700" marB="0" anchor="b">
                    <a:lnL>
                      <a:noFill/>
                    </a:lnL>
                    <a:lnR>
                      <a:noFill/>
                    </a:lnR>
                    <a:lnT>
                      <a:noFill/>
                    </a:lnT>
                    <a:lnB>
                      <a:noFill/>
                    </a:lnB>
                    <a:solidFill>
                      <a:srgbClr val="63B734"/>
                    </a:solidFill>
                  </a:tcPr>
                </a:tc>
              </a:tr>
              <a:tr h="137956">
                <a:tc>
                  <a:txBody>
                    <a:bodyPr/>
                    <a:lstStyle/>
                    <a:p>
                      <a:pPr algn="l" fontAlgn="b"/>
                      <a:r>
                        <a:rPr lang="mr-IN" sz="1600" b="0" i="0" u="none" strike="noStrike" dirty="0">
                          <a:solidFill>
                            <a:srgbClr val="000000"/>
                          </a:solidFill>
                          <a:effectLst/>
                          <a:latin typeface="Calibri"/>
                        </a:rPr>
                        <a:t>30 - 39</a:t>
                      </a:r>
                    </a:p>
                  </a:txBody>
                  <a:tcPr marL="12700" marR="12700" marT="12700" marB="0" anchor="b">
                    <a:lnL>
                      <a:noFill/>
                    </a:lnL>
                    <a:lnR>
                      <a:noFill/>
                    </a:lnR>
                    <a:lnT>
                      <a:noFill/>
                    </a:lnT>
                    <a:lnB>
                      <a:noFill/>
                    </a:lnB>
                    <a:solidFill>
                      <a:srgbClr val="249FE1"/>
                    </a:solidFill>
                  </a:tcPr>
                </a:tc>
                <a:tc>
                  <a:txBody>
                    <a:bodyPr/>
                    <a:lstStyle/>
                    <a:p>
                      <a:pPr algn="r" fontAlgn="b"/>
                      <a:r>
                        <a:rPr lang="es-ES" sz="1600" b="0" i="0" u="none" strike="noStrike" dirty="0">
                          <a:solidFill>
                            <a:srgbClr val="000000"/>
                          </a:solidFill>
                          <a:effectLst/>
                          <a:latin typeface="Calibri"/>
                        </a:rPr>
                        <a:t> 144 </a:t>
                      </a:r>
                    </a:p>
                  </a:txBody>
                  <a:tcPr marL="12700" marR="12700" marT="12700" marB="0" anchor="b">
                    <a:lnL>
                      <a:noFill/>
                    </a:lnL>
                    <a:lnR>
                      <a:noFill/>
                    </a:lnR>
                    <a:lnT>
                      <a:noFill/>
                    </a:lnT>
                    <a:lnB>
                      <a:noFill/>
                    </a:lnB>
                    <a:solidFill>
                      <a:srgbClr val="249FE1"/>
                    </a:solidFill>
                  </a:tcPr>
                </a:tc>
                <a:tc>
                  <a:txBody>
                    <a:bodyPr/>
                    <a:lstStyle/>
                    <a:p>
                      <a:pPr algn="r" fontAlgn="b"/>
                      <a:r>
                        <a:rPr lang="es-ES" sz="1600" b="0" i="0" u="none" strike="noStrike" dirty="0">
                          <a:solidFill>
                            <a:srgbClr val="000000"/>
                          </a:solidFill>
                          <a:effectLst/>
                          <a:latin typeface="Calibri"/>
                        </a:rPr>
                        <a:t> 144 </a:t>
                      </a:r>
                    </a:p>
                  </a:txBody>
                  <a:tcPr marL="12700" marR="12700" marT="12700" marB="0" anchor="b">
                    <a:lnL>
                      <a:noFill/>
                    </a:lnL>
                    <a:lnR>
                      <a:noFill/>
                    </a:lnR>
                    <a:lnT>
                      <a:noFill/>
                    </a:lnT>
                    <a:lnB>
                      <a:noFill/>
                    </a:lnB>
                    <a:solidFill>
                      <a:srgbClr val="249FE1"/>
                    </a:solidFill>
                  </a:tcPr>
                </a:tc>
                <a:tc>
                  <a:txBody>
                    <a:bodyPr/>
                    <a:lstStyle/>
                    <a:p>
                      <a:pPr algn="r" fontAlgn="b"/>
                      <a:r>
                        <a:rPr lang="uk-UA" sz="1600" b="0" i="0" u="none" strike="noStrike" dirty="0">
                          <a:solidFill>
                            <a:srgbClr val="000000"/>
                          </a:solidFill>
                          <a:effectLst/>
                          <a:latin typeface="Calibri"/>
                        </a:rPr>
                        <a:t> 151 </a:t>
                      </a:r>
                    </a:p>
                  </a:txBody>
                  <a:tcPr marL="12700" marR="12700" marT="12700" marB="0" anchor="b">
                    <a:lnL>
                      <a:noFill/>
                    </a:lnL>
                    <a:lnR>
                      <a:noFill/>
                    </a:lnR>
                    <a:lnT>
                      <a:noFill/>
                    </a:lnT>
                    <a:lnB>
                      <a:noFill/>
                    </a:lnB>
                    <a:solidFill>
                      <a:srgbClr val="249FE1"/>
                    </a:solidFill>
                  </a:tcPr>
                </a:tc>
                <a:tc>
                  <a:txBody>
                    <a:bodyPr/>
                    <a:lstStyle/>
                    <a:p>
                      <a:pPr algn="r" fontAlgn="b"/>
                      <a:r>
                        <a:rPr lang="es-ES" sz="1600" b="0" i="0" u="none" strike="noStrike" dirty="0">
                          <a:solidFill>
                            <a:srgbClr val="000000"/>
                          </a:solidFill>
                          <a:effectLst/>
                          <a:latin typeface="Calibri"/>
                        </a:rPr>
                        <a:t> 170 </a:t>
                      </a:r>
                    </a:p>
                  </a:txBody>
                  <a:tcPr marL="12700" marR="12700" marT="12700" marB="0" anchor="b">
                    <a:lnL>
                      <a:noFill/>
                    </a:lnL>
                    <a:lnR>
                      <a:noFill/>
                    </a:lnR>
                    <a:lnT>
                      <a:noFill/>
                    </a:lnT>
                    <a:lnB>
                      <a:noFill/>
                    </a:lnB>
                    <a:solidFill>
                      <a:srgbClr val="249FE1"/>
                    </a:solidFill>
                  </a:tcPr>
                </a:tc>
                <a:tc>
                  <a:txBody>
                    <a:bodyPr/>
                    <a:lstStyle/>
                    <a:p>
                      <a:pPr algn="r" fontAlgn="b"/>
                      <a:r>
                        <a:rPr lang="es-ES" sz="1600" b="0" i="0" u="none" strike="noStrike" dirty="0">
                          <a:solidFill>
                            <a:srgbClr val="000000"/>
                          </a:solidFill>
                          <a:effectLst/>
                          <a:latin typeface="Calibri"/>
                        </a:rPr>
                        <a:t> 170 </a:t>
                      </a:r>
                    </a:p>
                  </a:txBody>
                  <a:tcPr marL="12700" marR="12700" marT="12700" marB="0" anchor="b">
                    <a:lnL>
                      <a:noFill/>
                    </a:lnL>
                    <a:lnR>
                      <a:noFill/>
                    </a:lnR>
                    <a:lnT>
                      <a:noFill/>
                    </a:lnT>
                    <a:lnB>
                      <a:noFill/>
                    </a:lnB>
                    <a:solidFill>
                      <a:srgbClr val="249FE1"/>
                    </a:solidFill>
                  </a:tcPr>
                </a:tc>
              </a:tr>
              <a:tr h="137956">
                <a:tc>
                  <a:txBody>
                    <a:bodyPr/>
                    <a:lstStyle/>
                    <a:p>
                      <a:pPr algn="l" fontAlgn="b"/>
                      <a:r>
                        <a:rPr lang="mr-IN" sz="1600" b="0" i="0" u="none" strike="noStrike" dirty="0">
                          <a:solidFill>
                            <a:srgbClr val="000000"/>
                          </a:solidFill>
                          <a:effectLst/>
                          <a:latin typeface="Calibri"/>
                        </a:rPr>
                        <a:t>40 - 49</a:t>
                      </a:r>
                    </a:p>
                  </a:txBody>
                  <a:tcPr marL="12700" marR="12700" marT="12700" marB="0" anchor="b">
                    <a:lnL>
                      <a:noFill/>
                    </a:lnL>
                    <a:lnR>
                      <a:noFill/>
                    </a:lnR>
                    <a:lnT>
                      <a:noFill/>
                    </a:lnT>
                    <a:lnB>
                      <a:noFill/>
                    </a:lnB>
                    <a:solidFill>
                      <a:srgbClr val="7D539C"/>
                    </a:solidFill>
                  </a:tcPr>
                </a:tc>
                <a:tc>
                  <a:txBody>
                    <a:bodyPr/>
                    <a:lstStyle/>
                    <a:p>
                      <a:pPr algn="r" fontAlgn="b"/>
                      <a:r>
                        <a:rPr lang="is-IS" sz="1600" b="0" i="0" u="none" strike="noStrike" dirty="0">
                          <a:solidFill>
                            <a:srgbClr val="000000"/>
                          </a:solidFill>
                          <a:effectLst/>
                          <a:latin typeface="Calibri"/>
                        </a:rPr>
                        <a:t> 247 </a:t>
                      </a:r>
                    </a:p>
                  </a:txBody>
                  <a:tcPr marL="12700" marR="12700" marT="12700" marB="0" anchor="b">
                    <a:lnL>
                      <a:noFill/>
                    </a:lnL>
                    <a:lnR>
                      <a:noFill/>
                    </a:lnR>
                    <a:lnT>
                      <a:noFill/>
                    </a:lnT>
                    <a:lnB>
                      <a:noFill/>
                    </a:lnB>
                    <a:solidFill>
                      <a:srgbClr val="7D539C"/>
                    </a:solidFill>
                  </a:tcPr>
                </a:tc>
                <a:tc>
                  <a:txBody>
                    <a:bodyPr/>
                    <a:lstStyle/>
                    <a:p>
                      <a:pPr algn="r" fontAlgn="b"/>
                      <a:r>
                        <a:rPr lang="is-IS" sz="1600" b="0" i="0" u="none" strike="noStrike" dirty="0">
                          <a:solidFill>
                            <a:srgbClr val="000000"/>
                          </a:solidFill>
                          <a:effectLst/>
                          <a:latin typeface="Calibri"/>
                        </a:rPr>
                        <a:t> 258 </a:t>
                      </a:r>
                    </a:p>
                  </a:txBody>
                  <a:tcPr marL="12700" marR="12700" marT="12700" marB="0" anchor="b">
                    <a:lnL>
                      <a:noFill/>
                    </a:lnL>
                    <a:lnR>
                      <a:noFill/>
                    </a:lnR>
                    <a:lnT>
                      <a:noFill/>
                    </a:lnT>
                    <a:lnB>
                      <a:noFill/>
                    </a:lnB>
                    <a:solidFill>
                      <a:srgbClr val="7D539C"/>
                    </a:solidFill>
                  </a:tcPr>
                </a:tc>
                <a:tc>
                  <a:txBody>
                    <a:bodyPr/>
                    <a:lstStyle/>
                    <a:p>
                      <a:pPr algn="r" fontAlgn="b"/>
                      <a:r>
                        <a:rPr lang="is-IS" sz="1600" b="0" i="0" u="none" strike="noStrike" dirty="0">
                          <a:solidFill>
                            <a:srgbClr val="000000"/>
                          </a:solidFill>
                          <a:effectLst/>
                          <a:latin typeface="Calibri"/>
                        </a:rPr>
                        <a:t> 264 </a:t>
                      </a:r>
                    </a:p>
                  </a:txBody>
                  <a:tcPr marL="12700" marR="12700" marT="12700" marB="0" anchor="b">
                    <a:lnL>
                      <a:noFill/>
                    </a:lnL>
                    <a:lnR>
                      <a:noFill/>
                    </a:lnR>
                    <a:lnT>
                      <a:noFill/>
                    </a:lnT>
                    <a:lnB>
                      <a:noFill/>
                    </a:lnB>
                    <a:solidFill>
                      <a:srgbClr val="7D539C"/>
                    </a:solidFill>
                  </a:tcPr>
                </a:tc>
                <a:tc>
                  <a:txBody>
                    <a:bodyPr/>
                    <a:lstStyle/>
                    <a:p>
                      <a:pPr algn="r" fontAlgn="b"/>
                      <a:r>
                        <a:rPr lang="is-IS" sz="1600" b="0" i="0" u="none" strike="noStrike" dirty="0">
                          <a:solidFill>
                            <a:srgbClr val="000000"/>
                          </a:solidFill>
                          <a:effectLst/>
                          <a:latin typeface="Calibri"/>
                        </a:rPr>
                        <a:t> 258 </a:t>
                      </a:r>
                    </a:p>
                  </a:txBody>
                  <a:tcPr marL="12700" marR="12700" marT="12700" marB="0" anchor="b">
                    <a:lnL>
                      <a:noFill/>
                    </a:lnL>
                    <a:lnR>
                      <a:noFill/>
                    </a:lnR>
                    <a:lnT>
                      <a:noFill/>
                    </a:lnT>
                    <a:lnB>
                      <a:noFill/>
                    </a:lnB>
                    <a:solidFill>
                      <a:srgbClr val="7D539C"/>
                    </a:solidFill>
                  </a:tcPr>
                </a:tc>
                <a:tc>
                  <a:txBody>
                    <a:bodyPr/>
                    <a:lstStyle/>
                    <a:p>
                      <a:pPr algn="r" fontAlgn="b"/>
                      <a:r>
                        <a:rPr lang="is-IS" sz="1600" b="0" i="0" u="none" strike="noStrike" dirty="0">
                          <a:solidFill>
                            <a:srgbClr val="000000"/>
                          </a:solidFill>
                          <a:effectLst/>
                          <a:latin typeface="Calibri"/>
                        </a:rPr>
                        <a:t> 259 </a:t>
                      </a:r>
                    </a:p>
                  </a:txBody>
                  <a:tcPr marL="12700" marR="12700" marT="12700" marB="0" anchor="b">
                    <a:lnL>
                      <a:noFill/>
                    </a:lnL>
                    <a:lnR>
                      <a:noFill/>
                    </a:lnR>
                    <a:lnT>
                      <a:noFill/>
                    </a:lnT>
                    <a:lnB>
                      <a:noFill/>
                    </a:lnB>
                    <a:solidFill>
                      <a:srgbClr val="7D539C"/>
                    </a:solidFill>
                  </a:tcPr>
                </a:tc>
              </a:tr>
              <a:tr h="137956">
                <a:tc>
                  <a:txBody>
                    <a:bodyPr/>
                    <a:lstStyle/>
                    <a:p>
                      <a:pPr algn="l" fontAlgn="b"/>
                      <a:r>
                        <a:rPr lang="mr-IN" sz="1600" b="0" i="0" u="none" strike="noStrike" dirty="0">
                          <a:solidFill>
                            <a:srgbClr val="000000"/>
                          </a:solidFill>
                          <a:effectLst/>
                          <a:latin typeface="Calibri"/>
                        </a:rPr>
                        <a:t>50 - 59</a:t>
                      </a:r>
                    </a:p>
                  </a:txBody>
                  <a:tcPr marL="12700" marR="12700" marT="12700" marB="0" anchor="b">
                    <a:lnL>
                      <a:noFill/>
                    </a:lnL>
                    <a:lnR>
                      <a:noFill/>
                    </a:lnR>
                    <a:lnT>
                      <a:noFill/>
                    </a:lnT>
                    <a:lnB>
                      <a:noFill/>
                    </a:lnB>
                    <a:solidFill>
                      <a:srgbClr val="165CAA"/>
                    </a:solidFill>
                  </a:tcPr>
                </a:tc>
                <a:tc>
                  <a:txBody>
                    <a:bodyPr/>
                    <a:lstStyle/>
                    <a:p>
                      <a:pPr algn="r" fontAlgn="b"/>
                      <a:r>
                        <a:rPr lang="is-IS" sz="1600" b="0" i="0" u="none" strike="noStrike" dirty="0">
                          <a:solidFill>
                            <a:srgbClr val="000000"/>
                          </a:solidFill>
                          <a:effectLst/>
                          <a:latin typeface="Calibri"/>
                        </a:rPr>
                        <a:t> 332 </a:t>
                      </a:r>
                    </a:p>
                  </a:txBody>
                  <a:tcPr marL="12700" marR="12700" marT="12700" marB="0" anchor="b">
                    <a:lnL>
                      <a:noFill/>
                    </a:lnL>
                    <a:lnR>
                      <a:noFill/>
                    </a:lnR>
                    <a:lnT>
                      <a:noFill/>
                    </a:lnT>
                    <a:lnB>
                      <a:noFill/>
                    </a:lnB>
                    <a:solidFill>
                      <a:srgbClr val="165CAA"/>
                    </a:solidFill>
                  </a:tcPr>
                </a:tc>
                <a:tc>
                  <a:txBody>
                    <a:bodyPr/>
                    <a:lstStyle/>
                    <a:p>
                      <a:pPr algn="r" fontAlgn="b"/>
                      <a:r>
                        <a:rPr lang="es-ES" sz="1600" b="0" i="0" u="none" strike="noStrike" dirty="0">
                          <a:solidFill>
                            <a:srgbClr val="000000"/>
                          </a:solidFill>
                          <a:effectLst/>
                          <a:latin typeface="Calibri"/>
                        </a:rPr>
                        <a:t> 350 </a:t>
                      </a:r>
                    </a:p>
                  </a:txBody>
                  <a:tcPr marL="12700" marR="12700" marT="12700" marB="0" anchor="b">
                    <a:lnL>
                      <a:noFill/>
                    </a:lnL>
                    <a:lnR>
                      <a:noFill/>
                    </a:lnR>
                    <a:lnT>
                      <a:noFill/>
                    </a:lnT>
                    <a:lnB>
                      <a:noFill/>
                    </a:lnB>
                    <a:solidFill>
                      <a:srgbClr val="165CAA"/>
                    </a:solidFill>
                  </a:tcPr>
                </a:tc>
                <a:tc>
                  <a:txBody>
                    <a:bodyPr/>
                    <a:lstStyle/>
                    <a:p>
                      <a:pPr algn="r" fontAlgn="b"/>
                      <a:r>
                        <a:rPr lang="cs-CZ" sz="1600" b="0" i="0" u="none" strike="noStrike" dirty="0">
                          <a:solidFill>
                            <a:srgbClr val="000000"/>
                          </a:solidFill>
                          <a:effectLst/>
                          <a:latin typeface="Calibri"/>
                        </a:rPr>
                        <a:t> 364 </a:t>
                      </a:r>
                    </a:p>
                  </a:txBody>
                  <a:tcPr marL="12700" marR="12700" marT="12700" marB="0" anchor="b">
                    <a:lnL>
                      <a:noFill/>
                    </a:lnL>
                    <a:lnR>
                      <a:noFill/>
                    </a:lnR>
                    <a:lnT>
                      <a:noFill/>
                    </a:lnT>
                    <a:lnB>
                      <a:noFill/>
                    </a:lnB>
                    <a:solidFill>
                      <a:srgbClr val="165CAA"/>
                    </a:solidFill>
                  </a:tcPr>
                </a:tc>
                <a:tc>
                  <a:txBody>
                    <a:bodyPr/>
                    <a:lstStyle/>
                    <a:p>
                      <a:pPr algn="r" fontAlgn="b"/>
                      <a:r>
                        <a:rPr lang="cs-CZ" sz="1600" b="0" i="0" u="none" strike="noStrike" dirty="0">
                          <a:solidFill>
                            <a:srgbClr val="000000"/>
                          </a:solidFill>
                          <a:effectLst/>
                          <a:latin typeface="Calibri"/>
                        </a:rPr>
                        <a:t> 361 </a:t>
                      </a:r>
                    </a:p>
                  </a:txBody>
                  <a:tcPr marL="12700" marR="12700" marT="12700" marB="0" anchor="b">
                    <a:lnL>
                      <a:noFill/>
                    </a:lnL>
                    <a:lnR>
                      <a:noFill/>
                    </a:lnR>
                    <a:lnT>
                      <a:noFill/>
                    </a:lnT>
                    <a:lnB>
                      <a:noFill/>
                    </a:lnB>
                    <a:solidFill>
                      <a:srgbClr val="165CAA"/>
                    </a:solidFill>
                  </a:tcPr>
                </a:tc>
                <a:tc>
                  <a:txBody>
                    <a:bodyPr/>
                    <a:lstStyle/>
                    <a:p>
                      <a:pPr algn="r" fontAlgn="b"/>
                      <a:r>
                        <a:rPr lang="is-IS" sz="1600" b="0" i="0" u="none" strike="noStrike" dirty="0">
                          <a:solidFill>
                            <a:srgbClr val="000000"/>
                          </a:solidFill>
                          <a:effectLst/>
                          <a:latin typeface="Calibri"/>
                        </a:rPr>
                        <a:t> 362 </a:t>
                      </a:r>
                    </a:p>
                  </a:txBody>
                  <a:tcPr marL="12700" marR="12700" marT="12700" marB="0" anchor="b">
                    <a:lnL>
                      <a:noFill/>
                    </a:lnL>
                    <a:lnR>
                      <a:noFill/>
                    </a:lnR>
                    <a:lnT>
                      <a:noFill/>
                    </a:lnT>
                    <a:lnB>
                      <a:noFill/>
                    </a:lnB>
                    <a:solidFill>
                      <a:srgbClr val="165CAA"/>
                    </a:solidFill>
                  </a:tcPr>
                </a:tc>
              </a:tr>
              <a:tr h="137956">
                <a:tc>
                  <a:txBody>
                    <a:bodyPr/>
                    <a:lstStyle/>
                    <a:p>
                      <a:pPr algn="l" fontAlgn="b"/>
                      <a:r>
                        <a:rPr lang="mr-IN" sz="1600" b="0" i="0" u="none" strike="noStrike" dirty="0">
                          <a:solidFill>
                            <a:srgbClr val="000000"/>
                          </a:solidFill>
                          <a:effectLst/>
                          <a:latin typeface="Calibri"/>
                        </a:rPr>
                        <a:t>60 - 69</a:t>
                      </a:r>
                    </a:p>
                  </a:txBody>
                  <a:tcPr marL="12700" marR="12700" marT="12700" marB="0" anchor="b">
                    <a:lnL>
                      <a:noFill/>
                    </a:lnL>
                    <a:lnR>
                      <a:noFill/>
                    </a:lnR>
                    <a:lnT>
                      <a:noFill/>
                    </a:lnT>
                    <a:lnB>
                      <a:noFill/>
                    </a:lnB>
                    <a:solidFill>
                      <a:srgbClr val="165CAA"/>
                    </a:solidFill>
                  </a:tcPr>
                </a:tc>
                <a:tc>
                  <a:txBody>
                    <a:bodyPr/>
                    <a:lstStyle/>
                    <a:p>
                      <a:pPr algn="r" fontAlgn="b"/>
                      <a:r>
                        <a:rPr lang="is-IS" sz="1600" b="0" i="0" u="none" strike="noStrike" dirty="0">
                          <a:solidFill>
                            <a:srgbClr val="000000"/>
                          </a:solidFill>
                          <a:effectLst/>
                          <a:latin typeface="Calibri"/>
                        </a:rPr>
                        <a:t> 238 </a:t>
                      </a:r>
                    </a:p>
                  </a:txBody>
                  <a:tcPr marL="12700" marR="12700" marT="12700" marB="0" anchor="b">
                    <a:lnL>
                      <a:noFill/>
                    </a:lnL>
                    <a:lnR>
                      <a:noFill/>
                    </a:lnR>
                    <a:lnT>
                      <a:noFill/>
                    </a:lnT>
                    <a:lnB>
                      <a:noFill/>
                    </a:lnB>
                    <a:solidFill>
                      <a:srgbClr val="165CAA"/>
                    </a:solidFill>
                  </a:tcPr>
                </a:tc>
                <a:tc>
                  <a:txBody>
                    <a:bodyPr/>
                    <a:lstStyle/>
                    <a:p>
                      <a:pPr algn="r" fontAlgn="b"/>
                      <a:r>
                        <a:rPr lang="is-IS" sz="1600" b="0" i="0" u="none" strike="noStrike" dirty="0">
                          <a:solidFill>
                            <a:srgbClr val="000000"/>
                          </a:solidFill>
                          <a:effectLst/>
                          <a:latin typeface="Calibri"/>
                        </a:rPr>
                        <a:t> 258 </a:t>
                      </a:r>
                    </a:p>
                  </a:txBody>
                  <a:tcPr marL="12700" marR="12700" marT="12700" marB="0" anchor="b">
                    <a:lnL>
                      <a:noFill/>
                    </a:lnL>
                    <a:lnR>
                      <a:noFill/>
                    </a:lnR>
                    <a:lnT>
                      <a:noFill/>
                    </a:lnT>
                    <a:lnB>
                      <a:noFill/>
                    </a:lnB>
                    <a:solidFill>
                      <a:srgbClr val="165CAA"/>
                    </a:solidFill>
                  </a:tcPr>
                </a:tc>
                <a:tc>
                  <a:txBody>
                    <a:bodyPr/>
                    <a:lstStyle/>
                    <a:p>
                      <a:pPr algn="r" fontAlgn="b"/>
                      <a:r>
                        <a:rPr lang="is-IS" sz="1600" b="0" i="0" u="none" strike="noStrike" dirty="0">
                          <a:solidFill>
                            <a:srgbClr val="000000"/>
                          </a:solidFill>
                          <a:effectLst/>
                          <a:latin typeface="Calibri"/>
                        </a:rPr>
                        <a:t> 269 </a:t>
                      </a:r>
                    </a:p>
                  </a:txBody>
                  <a:tcPr marL="12700" marR="12700" marT="12700" marB="0" anchor="b">
                    <a:lnL>
                      <a:noFill/>
                    </a:lnL>
                    <a:lnR>
                      <a:noFill/>
                    </a:lnR>
                    <a:lnT>
                      <a:noFill/>
                    </a:lnT>
                    <a:lnB>
                      <a:noFill/>
                    </a:lnB>
                    <a:solidFill>
                      <a:srgbClr val="165CAA"/>
                    </a:solidFill>
                  </a:tcPr>
                </a:tc>
                <a:tc>
                  <a:txBody>
                    <a:bodyPr/>
                    <a:lstStyle/>
                    <a:p>
                      <a:pPr algn="r" fontAlgn="b"/>
                      <a:r>
                        <a:rPr lang="is-IS" sz="1600" b="0" i="0" u="none" strike="noStrike" dirty="0">
                          <a:solidFill>
                            <a:srgbClr val="000000"/>
                          </a:solidFill>
                          <a:effectLst/>
                          <a:latin typeface="Calibri"/>
                        </a:rPr>
                        <a:t> 249 </a:t>
                      </a:r>
                    </a:p>
                  </a:txBody>
                  <a:tcPr marL="12700" marR="12700" marT="12700" marB="0" anchor="b">
                    <a:lnL>
                      <a:noFill/>
                    </a:lnL>
                    <a:lnR>
                      <a:noFill/>
                    </a:lnR>
                    <a:lnT>
                      <a:noFill/>
                    </a:lnT>
                    <a:lnB>
                      <a:noFill/>
                    </a:lnB>
                    <a:solidFill>
                      <a:srgbClr val="165CAA"/>
                    </a:solidFill>
                  </a:tcPr>
                </a:tc>
                <a:tc>
                  <a:txBody>
                    <a:bodyPr/>
                    <a:lstStyle/>
                    <a:p>
                      <a:pPr algn="r" fontAlgn="b"/>
                      <a:r>
                        <a:rPr lang="is-IS" sz="1600" b="0" i="0" u="none" strike="noStrike" dirty="0">
                          <a:solidFill>
                            <a:srgbClr val="000000"/>
                          </a:solidFill>
                          <a:effectLst/>
                          <a:latin typeface="Calibri"/>
                        </a:rPr>
                        <a:t> 250 </a:t>
                      </a:r>
                    </a:p>
                  </a:txBody>
                  <a:tcPr marL="12700" marR="12700" marT="12700" marB="0" anchor="b">
                    <a:lnL>
                      <a:noFill/>
                    </a:lnL>
                    <a:lnR>
                      <a:noFill/>
                    </a:lnR>
                    <a:lnT>
                      <a:noFill/>
                    </a:lnT>
                    <a:lnB>
                      <a:noFill/>
                    </a:lnB>
                    <a:solidFill>
                      <a:srgbClr val="165CAA"/>
                    </a:solidFill>
                  </a:tcPr>
                </a:tc>
              </a:tr>
              <a:tr h="137956">
                <a:tc>
                  <a:txBody>
                    <a:bodyPr/>
                    <a:lstStyle/>
                    <a:p>
                      <a:pPr algn="l" fontAlgn="b"/>
                      <a:r>
                        <a:rPr lang="es-ES_tradnl" sz="1600" b="0" i="0" u="none" strike="noStrike" dirty="0">
                          <a:solidFill>
                            <a:srgbClr val="000000"/>
                          </a:solidFill>
                          <a:effectLst/>
                          <a:latin typeface="Calibri"/>
                        </a:rPr>
                        <a:t>70 - Más</a:t>
                      </a:r>
                    </a:p>
                  </a:txBody>
                  <a:tcPr marL="12700" marR="12700" marT="12700" marB="0" anchor="b">
                    <a:lnL>
                      <a:noFill/>
                    </a:lnL>
                    <a:lnR>
                      <a:noFill/>
                    </a:lnR>
                    <a:lnT>
                      <a:noFill/>
                    </a:lnT>
                    <a:lnB>
                      <a:noFill/>
                    </a:lnB>
                    <a:solidFill>
                      <a:srgbClr val="23AC82"/>
                    </a:solidFill>
                  </a:tcPr>
                </a:tc>
                <a:tc>
                  <a:txBody>
                    <a:bodyPr/>
                    <a:lstStyle/>
                    <a:p>
                      <a:pPr algn="r" fontAlgn="b"/>
                      <a:r>
                        <a:rPr lang="cs-CZ" sz="1600" b="0" i="0" u="none" strike="noStrike" dirty="0">
                          <a:solidFill>
                            <a:srgbClr val="000000"/>
                          </a:solidFill>
                          <a:effectLst/>
                          <a:latin typeface="Calibri"/>
                        </a:rPr>
                        <a:t> 122 </a:t>
                      </a:r>
                    </a:p>
                  </a:txBody>
                  <a:tcPr marL="12700" marR="12700" marT="12700" marB="0" anchor="b">
                    <a:lnL>
                      <a:noFill/>
                    </a:lnL>
                    <a:lnR>
                      <a:noFill/>
                    </a:lnR>
                    <a:lnT>
                      <a:noFill/>
                    </a:lnT>
                    <a:lnB>
                      <a:noFill/>
                    </a:lnB>
                    <a:solidFill>
                      <a:srgbClr val="23AC82"/>
                    </a:solidFill>
                  </a:tcPr>
                </a:tc>
                <a:tc>
                  <a:txBody>
                    <a:bodyPr/>
                    <a:lstStyle/>
                    <a:p>
                      <a:pPr algn="r" fontAlgn="b"/>
                      <a:r>
                        <a:rPr lang="is-IS" sz="1600" b="0" i="0" u="none" strike="noStrike" dirty="0">
                          <a:solidFill>
                            <a:srgbClr val="000000"/>
                          </a:solidFill>
                          <a:effectLst/>
                          <a:latin typeface="Calibri"/>
                        </a:rPr>
                        <a:t> 131 </a:t>
                      </a:r>
                    </a:p>
                  </a:txBody>
                  <a:tcPr marL="12700" marR="12700" marT="12700" marB="0" anchor="b">
                    <a:lnL>
                      <a:noFill/>
                    </a:lnL>
                    <a:lnR>
                      <a:noFill/>
                    </a:lnR>
                    <a:lnT>
                      <a:noFill/>
                    </a:lnT>
                    <a:lnB>
                      <a:noFill/>
                    </a:lnB>
                    <a:solidFill>
                      <a:srgbClr val="23AC82"/>
                    </a:solidFill>
                  </a:tcPr>
                </a:tc>
                <a:tc>
                  <a:txBody>
                    <a:bodyPr/>
                    <a:lstStyle/>
                    <a:p>
                      <a:pPr algn="r" fontAlgn="b"/>
                      <a:r>
                        <a:rPr lang="ru-RU" sz="1600" b="0" i="0" u="none" strike="noStrike" dirty="0">
                          <a:solidFill>
                            <a:srgbClr val="000000"/>
                          </a:solidFill>
                          <a:effectLst/>
                          <a:latin typeface="Calibri"/>
                        </a:rPr>
                        <a:t> 147 </a:t>
                      </a:r>
                    </a:p>
                  </a:txBody>
                  <a:tcPr marL="12700" marR="12700" marT="12700" marB="0" anchor="b">
                    <a:lnL>
                      <a:noFill/>
                    </a:lnL>
                    <a:lnR>
                      <a:noFill/>
                    </a:lnR>
                    <a:lnT>
                      <a:noFill/>
                    </a:lnT>
                    <a:lnB>
                      <a:noFill/>
                    </a:lnB>
                    <a:solidFill>
                      <a:srgbClr val="23AC82"/>
                    </a:solidFill>
                  </a:tcPr>
                </a:tc>
                <a:tc>
                  <a:txBody>
                    <a:bodyPr/>
                    <a:lstStyle/>
                    <a:p>
                      <a:pPr algn="r" fontAlgn="b"/>
                      <a:r>
                        <a:rPr lang="es-ES" sz="1600" b="0" i="0" u="none" strike="noStrike" dirty="0">
                          <a:solidFill>
                            <a:srgbClr val="000000"/>
                          </a:solidFill>
                          <a:effectLst/>
                          <a:latin typeface="Calibri"/>
                        </a:rPr>
                        <a:t> 140 </a:t>
                      </a:r>
                    </a:p>
                  </a:txBody>
                  <a:tcPr marL="12700" marR="12700" marT="12700" marB="0" anchor="b">
                    <a:lnL>
                      <a:noFill/>
                    </a:lnL>
                    <a:lnR>
                      <a:noFill/>
                    </a:lnR>
                    <a:lnT>
                      <a:noFill/>
                    </a:lnT>
                    <a:lnB>
                      <a:noFill/>
                    </a:lnB>
                    <a:solidFill>
                      <a:srgbClr val="23AC82"/>
                    </a:solidFill>
                  </a:tcPr>
                </a:tc>
                <a:tc>
                  <a:txBody>
                    <a:bodyPr/>
                    <a:lstStyle/>
                    <a:p>
                      <a:pPr algn="r" fontAlgn="b"/>
                      <a:r>
                        <a:rPr lang="es-ES" sz="1600" b="0" i="0" u="none" strike="noStrike" dirty="0">
                          <a:solidFill>
                            <a:srgbClr val="000000"/>
                          </a:solidFill>
                          <a:effectLst/>
                          <a:latin typeface="Calibri"/>
                        </a:rPr>
                        <a:t> 140 </a:t>
                      </a:r>
                    </a:p>
                  </a:txBody>
                  <a:tcPr marL="12700" marR="12700" marT="12700" marB="0" anchor="b">
                    <a:lnL>
                      <a:noFill/>
                    </a:lnL>
                    <a:lnR>
                      <a:noFill/>
                    </a:lnR>
                    <a:lnT>
                      <a:noFill/>
                    </a:lnT>
                    <a:lnB>
                      <a:noFill/>
                    </a:lnB>
                    <a:solidFill>
                      <a:srgbClr val="23AC82"/>
                    </a:solidFill>
                  </a:tcPr>
                </a:tc>
              </a:tr>
              <a:tr h="254004">
                <a:tc>
                  <a:txBody>
                    <a:bodyPr/>
                    <a:lstStyle/>
                    <a:p>
                      <a:pPr algn="l" fontAlgn="b"/>
                      <a:r>
                        <a:rPr lang="es-ES" sz="1600" b="0" i="0" u="none" strike="noStrike" dirty="0">
                          <a:solidFill>
                            <a:srgbClr val="000000"/>
                          </a:solidFill>
                          <a:effectLst/>
                          <a:latin typeface="Calibri"/>
                        </a:rPr>
                        <a:t>Sin Reportar</a:t>
                      </a:r>
                    </a:p>
                  </a:txBody>
                  <a:tcPr marL="12700" marR="12700" marT="12700" marB="0" anchor="b">
                    <a:lnL>
                      <a:noFill/>
                    </a:lnL>
                    <a:lnR>
                      <a:noFill/>
                    </a:lnR>
                    <a:lnT>
                      <a:noFill/>
                    </a:lnT>
                    <a:lnB>
                      <a:noFill/>
                    </a:lnB>
                    <a:solidFill>
                      <a:srgbClr val="D9D9D9"/>
                    </a:solidFill>
                  </a:tcPr>
                </a:tc>
                <a:tc>
                  <a:txBody>
                    <a:bodyPr/>
                    <a:lstStyle/>
                    <a:p>
                      <a:pPr algn="r" fontAlgn="b"/>
                      <a:r>
                        <a:rPr lang="is-IS" sz="1600" b="0" i="0" u="none" strike="noStrike" dirty="0">
                          <a:solidFill>
                            <a:srgbClr val="000000"/>
                          </a:solidFill>
                          <a:effectLst/>
                          <a:latin typeface="Calibri"/>
                        </a:rPr>
                        <a:t> 270 </a:t>
                      </a:r>
                    </a:p>
                  </a:txBody>
                  <a:tcPr marL="12700" marR="12700" marT="12700" marB="0" anchor="b">
                    <a:lnL>
                      <a:noFill/>
                    </a:lnL>
                    <a:lnR>
                      <a:noFill/>
                    </a:lnR>
                    <a:lnT>
                      <a:noFill/>
                    </a:lnT>
                    <a:lnB>
                      <a:noFill/>
                    </a:lnB>
                    <a:solidFill>
                      <a:srgbClr val="D9D9D9"/>
                    </a:solidFill>
                  </a:tcPr>
                </a:tc>
                <a:tc>
                  <a:txBody>
                    <a:bodyPr/>
                    <a:lstStyle/>
                    <a:p>
                      <a:pPr algn="r" fontAlgn="b"/>
                      <a:r>
                        <a:rPr lang="is-IS" sz="1600" b="0" i="0" u="none" strike="noStrike" dirty="0">
                          <a:solidFill>
                            <a:srgbClr val="000000"/>
                          </a:solidFill>
                          <a:effectLst/>
                          <a:latin typeface="Calibri"/>
                        </a:rPr>
                        <a:t> 250 </a:t>
                      </a:r>
                    </a:p>
                  </a:txBody>
                  <a:tcPr marL="12700" marR="12700" marT="12700" marB="0" anchor="b">
                    <a:lnL>
                      <a:noFill/>
                    </a:lnL>
                    <a:lnR>
                      <a:noFill/>
                    </a:lnR>
                    <a:lnT>
                      <a:noFill/>
                    </a:lnT>
                    <a:lnB>
                      <a:noFill/>
                    </a:lnB>
                    <a:solidFill>
                      <a:srgbClr val="D9D9D9"/>
                    </a:solidFill>
                  </a:tcPr>
                </a:tc>
                <a:tc>
                  <a:txBody>
                    <a:bodyPr/>
                    <a:lstStyle/>
                    <a:p>
                      <a:pPr algn="r" fontAlgn="b"/>
                      <a:r>
                        <a:rPr lang="is-IS" sz="1600" b="0" i="0" u="none" strike="noStrike" dirty="0">
                          <a:solidFill>
                            <a:srgbClr val="000000"/>
                          </a:solidFill>
                          <a:effectLst/>
                          <a:latin typeface="Calibri"/>
                        </a:rPr>
                        <a:t> 245 </a:t>
                      </a:r>
                    </a:p>
                  </a:txBody>
                  <a:tcPr marL="12700" marR="12700" marT="12700" marB="0" anchor="b">
                    <a:lnL>
                      <a:noFill/>
                    </a:lnL>
                    <a:lnR>
                      <a:noFill/>
                    </a:lnR>
                    <a:lnT>
                      <a:noFill/>
                    </a:lnT>
                    <a:lnB>
                      <a:noFill/>
                    </a:lnB>
                    <a:solidFill>
                      <a:srgbClr val="D9D9D9"/>
                    </a:solidFill>
                  </a:tcPr>
                </a:tc>
                <a:tc>
                  <a:txBody>
                    <a:bodyPr/>
                    <a:lstStyle/>
                    <a:p>
                      <a:pPr algn="r" fontAlgn="b"/>
                      <a:r>
                        <a:rPr lang="es-ES" sz="1600" b="0" i="0" u="none" strike="noStrike" dirty="0">
                          <a:solidFill>
                            <a:srgbClr val="000000"/>
                          </a:solidFill>
                          <a:effectLst/>
                          <a:latin typeface="Calibri"/>
                        </a:rPr>
                        <a:t> 140 </a:t>
                      </a:r>
                    </a:p>
                  </a:txBody>
                  <a:tcPr marL="12700" marR="12700" marT="12700" marB="0" anchor="b">
                    <a:lnL>
                      <a:noFill/>
                    </a:lnL>
                    <a:lnR>
                      <a:noFill/>
                    </a:lnR>
                    <a:lnT>
                      <a:noFill/>
                    </a:lnT>
                    <a:lnB>
                      <a:noFill/>
                    </a:lnB>
                    <a:solidFill>
                      <a:srgbClr val="D9D9D9"/>
                    </a:solidFill>
                  </a:tcPr>
                </a:tc>
                <a:tc>
                  <a:txBody>
                    <a:bodyPr/>
                    <a:lstStyle/>
                    <a:p>
                      <a:pPr algn="r" fontAlgn="b"/>
                      <a:r>
                        <a:rPr lang="is-IS" sz="1600" b="0" i="0" u="none" strike="noStrike" dirty="0">
                          <a:solidFill>
                            <a:srgbClr val="000000"/>
                          </a:solidFill>
                          <a:effectLst/>
                          <a:latin typeface="Calibri"/>
                        </a:rPr>
                        <a:t> 277 </a:t>
                      </a:r>
                    </a:p>
                  </a:txBody>
                  <a:tcPr marL="12700" marR="12700" marT="12700" marB="0" anchor="b">
                    <a:lnL>
                      <a:noFill/>
                    </a:lnL>
                    <a:lnR>
                      <a:noFill/>
                    </a:lnR>
                    <a:lnT>
                      <a:noFill/>
                    </a:lnT>
                    <a:lnB>
                      <a:noFill/>
                    </a:lnB>
                    <a:solidFill>
                      <a:srgbClr val="D9D9D9"/>
                    </a:solidFill>
                  </a:tcPr>
                </a:tc>
              </a:tr>
            </a:tbl>
          </a:graphicData>
        </a:graphic>
      </p:graphicFrame>
      <p:graphicFrame>
        <p:nvGraphicFramePr>
          <p:cNvPr id="7" name="Gráfico 6"/>
          <p:cNvGraphicFramePr>
            <a:graphicFrameLocks/>
          </p:cNvGraphicFramePr>
          <p:nvPr>
            <p:extLst>
              <p:ext uri="{D42A27DB-BD31-4B8C-83A1-F6EECF244321}">
                <p14:modId xmlns:p14="http://schemas.microsoft.com/office/powerpoint/2010/main" val="1165197431"/>
              </p:ext>
            </p:extLst>
          </p:nvPr>
        </p:nvGraphicFramePr>
        <p:xfrm>
          <a:off x="50633" y="1259239"/>
          <a:ext cx="9042735" cy="2014425"/>
        </p:xfrm>
        <a:graphic>
          <a:graphicData uri="http://schemas.openxmlformats.org/drawingml/2006/chart">
            <c:chart xmlns:c="http://schemas.openxmlformats.org/drawingml/2006/chart" xmlns:r="http://schemas.openxmlformats.org/officeDocument/2006/relationships" r:id="rId2"/>
          </a:graphicData>
        </a:graphic>
      </p:graphicFrame>
      <p:pic>
        <p:nvPicPr>
          <p:cNvPr id="6" name="Imagen 5" descr="Screen Shot 2018-06-02 at 00.38.53.png"/>
          <p:cNvPicPr>
            <a:picLocks noChangeAspect="1"/>
          </p:cNvPicPr>
          <p:nvPr/>
        </p:nvPicPr>
        <p:blipFill rotWithShape="1">
          <a:blip r:embed="rId3">
            <a:extLst>
              <a:ext uri="{28A0092B-C50C-407E-A947-70E740481C1C}">
                <a14:useLocalDpi xmlns:a14="http://schemas.microsoft.com/office/drawing/2010/main" val="0"/>
              </a:ext>
            </a:extLst>
          </a:blip>
          <a:srcRect l="77701" t="69318" r="6136" b="2398"/>
          <a:stretch/>
        </p:blipFill>
        <p:spPr>
          <a:xfrm>
            <a:off x="339377" y="3930588"/>
            <a:ext cx="985285" cy="948888"/>
          </a:xfrm>
          <a:prstGeom prst="rect">
            <a:avLst/>
          </a:prstGeom>
        </p:spPr>
      </p:pic>
    </p:spTree>
    <p:extLst>
      <p:ext uri="{BB962C8B-B14F-4D97-AF65-F5344CB8AC3E}">
        <p14:creationId xmlns:p14="http://schemas.microsoft.com/office/powerpoint/2010/main" val="2772532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2"/>
          <p:cNvSpPr>
            <a:spLocks noGrp="1"/>
          </p:cNvSpPr>
          <p:nvPr>
            <p:ph type="title"/>
          </p:nvPr>
        </p:nvSpPr>
        <p:spPr>
          <a:xfrm>
            <a:off x="457200" y="449263"/>
            <a:ext cx="8229600" cy="1143000"/>
          </a:xfrm>
        </p:spPr>
        <p:txBody>
          <a:bodyPr/>
          <a:lstStyle/>
          <a:p>
            <a:pPr algn="l"/>
            <a:r>
              <a:rPr lang="en-US" sz="2400" dirty="0" smtClean="0">
                <a:solidFill>
                  <a:schemeClr val="bg1"/>
                </a:solidFill>
                <a:latin typeface="Arial Narrow" charset="0"/>
                <a:cs typeface="Arial Narrow" charset="0"/>
              </a:rPr>
              <a:t>META DONACIONES DISTRITO 4130</a:t>
            </a:r>
            <a:endParaRPr lang="es-ES" sz="2400" dirty="0">
              <a:solidFill>
                <a:schemeClr val="bg1"/>
              </a:solidFill>
            </a:endParaRPr>
          </a:p>
        </p:txBody>
      </p:sp>
      <p:sp>
        <p:nvSpPr>
          <p:cNvPr id="5" name="CuadroTexto 4"/>
          <p:cNvSpPr txBox="1"/>
          <p:nvPr/>
        </p:nvSpPr>
        <p:spPr>
          <a:xfrm>
            <a:off x="7017425" y="6372151"/>
            <a:ext cx="1991363" cy="246221"/>
          </a:xfrm>
          <a:prstGeom prst="rect">
            <a:avLst/>
          </a:prstGeom>
          <a:noFill/>
        </p:spPr>
        <p:txBody>
          <a:bodyPr wrap="none" rtlCol="0">
            <a:spAutoFit/>
          </a:bodyPr>
          <a:lstStyle/>
          <a:p>
            <a:r>
              <a:rPr lang="es-ES" sz="1000" dirty="0" smtClean="0"/>
              <a:t>Saúl E. Castillo Valdés </a:t>
            </a:r>
            <a:r>
              <a:rPr lang="mr-IN" sz="1000" dirty="0" smtClean="0"/>
              <a:t>–</a:t>
            </a:r>
            <a:r>
              <a:rPr lang="es-ES" sz="1000" dirty="0" smtClean="0"/>
              <a:t> Junio 2018</a:t>
            </a:r>
            <a:endParaRPr lang="es-ES" sz="1000" dirty="0"/>
          </a:p>
        </p:txBody>
      </p:sp>
      <p:graphicFrame>
        <p:nvGraphicFramePr>
          <p:cNvPr id="3" name="Tabla 2"/>
          <p:cNvGraphicFramePr>
            <a:graphicFrameLocks noGrp="1"/>
          </p:cNvGraphicFramePr>
          <p:nvPr>
            <p:extLst>
              <p:ext uri="{D42A27DB-BD31-4B8C-83A1-F6EECF244321}">
                <p14:modId xmlns:p14="http://schemas.microsoft.com/office/powerpoint/2010/main" val="282671019"/>
              </p:ext>
            </p:extLst>
          </p:nvPr>
        </p:nvGraphicFramePr>
        <p:xfrm>
          <a:off x="0" y="1598515"/>
          <a:ext cx="9143999" cy="2047407"/>
        </p:xfrm>
        <a:graphic>
          <a:graphicData uri="http://schemas.openxmlformats.org/drawingml/2006/table">
            <a:tbl>
              <a:tblPr/>
              <a:tblGrid>
                <a:gridCol w="853966"/>
                <a:gridCol w="831967"/>
                <a:gridCol w="897704"/>
                <a:gridCol w="1007182"/>
                <a:gridCol w="1270214"/>
                <a:gridCol w="1195553"/>
                <a:gridCol w="1116723"/>
                <a:gridCol w="985345"/>
                <a:gridCol w="985345"/>
              </a:tblGrid>
              <a:tr h="398775">
                <a:tc>
                  <a:txBody>
                    <a:bodyPr/>
                    <a:lstStyle/>
                    <a:p>
                      <a:pPr algn="l" fontAlgn="b"/>
                      <a:endParaRPr lang="es-ES" sz="1200" b="0" i="0" u="none" strike="noStrike" dirty="0">
                        <a:solidFill>
                          <a:srgbClr val="000000"/>
                        </a:solidFill>
                        <a:effectLst/>
                        <a:latin typeface="Calibri"/>
                      </a:endParaRPr>
                    </a:p>
                  </a:txBody>
                  <a:tcPr marL="8608" marR="8608" marT="8608" marB="0" anchor="ctr">
                    <a:lnL>
                      <a:noFill/>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de-DE" sz="1200" b="1" i="0" u="none" strike="noStrike" dirty="0" err="1" smtClean="0">
                          <a:solidFill>
                            <a:schemeClr val="tx1">
                              <a:lumMod val="50000"/>
                            </a:schemeClr>
                          </a:solidFill>
                          <a:effectLst/>
                          <a:latin typeface="Calibri"/>
                        </a:rPr>
                        <a:t>Membresía</a:t>
                      </a:r>
                      <a:r>
                        <a:rPr lang="de-DE" sz="1200" b="1" i="0" u="none" strike="noStrike" dirty="0" smtClean="0">
                          <a:solidFill>
                            <a:schemeClr val="tx1">
                              <a:lumMod val="50000"/>
                            </a:schemeClr>
                          </a:solidFill>
                          <a:effectLst/>
                          <a:latin typeface="Calibri"/>
                        </a:rPr>
                        <a:t> </a:t>
                      </a:r>
                    </a:p>
                    <a:p>
                      <a:pPr algn="ctr" fontAlgn="b"/>
                      <a:r>
                        <a:rPr lang="de-DE" sz="1200" b="1" i="0" u="none" strike="noStrike" dirty="0" smtClean="0">
                          <a:solidFill>
                            <a:schemeClr val="tx1">
                              <a:lumMod val="50000"/>
                            </a:schemeClr>
                          </a:solidFill>
                          <a:effectLst/>
                          <a:latin typeface="Calibri"/>
                        </a:rPr>
                        <a:t>2017 </a:t>
                      </a:r>
                      <a:r>
                        <a:rPr lang="de-DE" sz="1200" b="1" i="0" u="none" strike="noStrike" dirty="0">
                          <a:solidFill>
                            <a:schemeClr val="tx1">
                              <a:lumMod val="50000"/>
                            </a:schemeClr>
                          </a:solidFill>
                          <a:effectLst/>
                          <a:latin typeface="Calibri"/>
                        </a:rPr>
                        <a:t>- 2018</a:t>
                      </a:r>
                    </a:p>
                  </a:txBody>
                  <a:tcPr marL="8608" marR="8608" marT="8608"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de-DE" sz="1200" b="1" i="0" u="none" strike="noStrike" dirty="0" err="1" smtClean="0">
                          <a:solidFill>
                            <a:schemeClr val="tx1">
                              <a:lumMod val="50000"/>
                            </a:schemeClr>
                          </a:solidFill>
                          <a:effectLst/>
                          <a:latin typeface="Calibri"/>
                        </a:rPr>
                        <a:t>Membresía</a:t>
                      </a:r>
                      <a:endParaRPr lang="de-DE" sz="1200" b="1" i="0" u="none" strike="noStrike" dirty="0" smtClean="0">
                        <a:solidFill>
                          <a:schemeClr val="tx1">
                            <a:lumMod val="50000"/>
                          </a:schemeClr>
                        </a:solidFill>
                        <a:effectLst/>
                        <a:latin typeface="Calibri"/>
                      </a:endParaRPr>
                    </a:p>
                    <a:p>
                      <a:pPr algn="ctr" fontAlgn="b"/>
                      <a:r>
                        <a:rPr lang="de-DE" sz="1200" b="1" i="0" u="none" strike="noStrike" dirty="0" smtClean="0">
                          <a:solidFill>
                            <a:schemeClr val="tx1">
                              <a:lumMod val="50000"/>
                            </a:schemeClr>
                          </a:solidFill>
                          <a:effectLst/>
                          <a:latin typeface="Calibri"/>
                        </a:rPr>
                        <a:t>2018 </a:t>
                      </a:r>
                      <a:r>
                        <a:rPr lang="de-DE" sz="1200" b="1" i="0" u="none" strike="noStrike" dirty="0">
                          <a:solidFill>
                            <a:schemeClr val="tx1">
                              <a:lumMod val="50000"/>
                            </a:schemeClr>
                          </a:solidFill>
                          <a:effectLst/>
                          <a:latin typeface="Calibri"/>
                        </a:rPr>
                        <a:t>- 2019</a:t>
                      </a:r>
                    </a:p>
                  </a:txBody>
                  <a:tcPr marL="8608" marR="8608" marT="8608"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r>
                        <a:rPr lang="es-ES" sz="1200" b="1" i="0" u="none" strike="noStrike">
                          <a:solidFill>
                            <a:schemeClr val="tx1">
                              <a:lumMod val="50000"/>
                            </a:schemeClr>
                          </a:solidFill>
                          <a:effectLst/>
                          <a:latin typeface="Calibri"/>
                        </a:rPr>
                        <a:t>Participacion %</a:t>
                      </a:r>
                    </a:p>
                  </a:txBody>
                  <a:tcPr marL="8608" marR="8608" marT="8608" marB="0" anchor="ctr">
                    <a:lnL w="12700" cap="flat" cmpd="sng" algn="ctr">
                      <a:solidFill>
                        <a:scrgbClr r="0" g="0" b="0"/>
                      </a:solidFill>
                      <a:prstDash val="solid"/>
                      <a:round/>
                      <a:headEnd type="none" w="med" len="med"/>
                      <a:tailEnd type="none" w="med" len="med"/>
                    </a:lnL>
                    <a:lnR>
                      <a:noFill/>
                    </a:lnR>
                    <a:lnT>
                      <a:noFill/>
                    </a:lnT>
                    <a:lnB>
                      <a:noFill/>
                    </a:lnB>
                  </a:tcPr>
                </a:tc>
                <a:tc>
                  <a:txBody>
                    <a:bodyPr/>
                    <a:lstStyle/>
                    <a:p>
                      <a:pPr algn="ctr" fontAlgn="b"/>
                      <a:r>
                        <a:rPr lang="es-ES" sz="1200" b="1" i="0" u="none" strike="noStrike" dirty="0">
                          <a:solidFill>
                            <a:schemeClr val="tx1">
                              <a:lumMod val="50000"/>
                            </a:schemeClr>
                          </a:solidFill>
                          <a:effectLst/>
                          <a:latin typeface="Calibri"/>
                        </a:rPr>
                        <a:t>Aportación Promedio</a:t>
                      </a:r>
                    </a:p>
                  </a:txBody>
                  <a:tcPr marL="8608" marR="8608" marT="8608" marB="0" anchor="ctr">
                    <a:lnL>
                      <a:noFill/>
                    </a:lnL>
                    <a:lnR>
                      <a:noFill/>
                    </a:lnR>
                    <a:lnT>
                      <a:noFill/>
                    </a:lnT>
                    <a:lnB>
                      <a:noFill/>
                    </a:lnB>
                  </a:tcPr>
                </a:tc>
                <a:tc>
                  <a:txBody>
                    <a:bodyPr/>
                    <a:lstStyle/>
                    <a:p>
                      <a:pPr algn="ctr" fontAlgn="b"/>
                      <a:r>
                        <a:rPr lang="es-ES" sz="1200" b="1" i="0" u="none" strike="noStrike" dirty="0" smtClean="0">
                          <a:solidFill>
                            <a:schemeClr val="tx1">
                              <a:lumMod val="50000"/>
                            </a:schemeClr>
                          </a:solidFill>
                          <a:effectLst/>
                          <a:latin typeface="Calibri"/>
                        </a:rPr>
                        <a:t>Total </a:t>
                      </a:r>
                    </a:p>
                    <a:p>
                      <a:pPr algn="ctr" fontAlgn="b"/>
                      <a:r>
                        <a:rPr lang="es-ES" sz="1200" b="1" i="0" u="none" strike="noStrike" dirty="0" smtClean="0">
                          <a:solidFill>
                            <a:schemeClr val="tx1">
                              <a:lumMod val="50000"/>
                            </a:schemeClr>
                          </a:solidFill>
                          <a:effectLst/>
                          <a:latin typeface="Calibri"/>
                        </a:rPr>
                        <a:t>2017 - 2018</a:t>
                      </a:r>
                      <a:endParaRPr lang="es-ES" sz="1200" b="1" i="0" u="none" strike="noStrike" dirty="0">
                        <a:solidFill>
                          <a:schemeClr val="tx1">
                            <a:lumMod val="50000"/>
                          </a:schemeClr>
                        </a:solidFill>
                        <a:effectLst/>
                        <a:latin typeface="Calibri"/>
                      </a:endParaRPr>
                    </a:p>
                  </a:txBody>
                  <a:tcPr marL="8608" marR="8608" marT="8608" marB="0" anchor="ctr">
                    <a:lnL>
                      <a:noFill/>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s-ES" sz="1200" b="1" i="0" u="none" strike="noStrike" dirty="0" smtClean="0">
                          <a:solidFill>
                            <a:schemeClr val="tx1">
                              <a:lumMod val="50000"/>
                            </a:schemeClr>
                          </a:solidFill>
                          <a:effectLst/>
                          <a:latin typeface="Calibri"/>
                        </a:rPr>
                        <a:t>Meta 2018</a:t>
                      </a:r>
                      <a:endParaRPr lang="es-ES" sz="1200" b="1" i="0" u="none" strike="noStrike" dirty="0">
                        <a:solidFill>
                          <a:schemeClr val="tx1">
                            <a:lumMod val="50000"/>
                          </a:schemeClr>
                        </a:solidFill>
                        <a:effectLst/>
                        <a:latin typeface="Calibri"/>
                      </a:endParaRPr>
                    </a:p>
                  </a:txBody>
                  <a:tcPr marL="8608" marR="8608" marT="8608"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a:noFill/>
                    </a:lnB>
                  </a:tcPr>
                </a:tc>
                <a:tc>
                  <a:txBody>
                    <a:bodyPr/>
                    <a:lstStyle/>
                    <a:p>
                      <a:pPr algn="ctr" fontAlgn="b"/>
                      <a:r>
                        <a:rPr lang="es-ES" sz="1200" b="1" i="0" u="none" strike="noStrike" dirty="0" smtClean="0">
                          <a:solidFill>
                            <a:schemeClr val="tx1">
                              <a:lumMod val="50000"/>
                            </a:schemeClr>
                          </a:solidFill>
                          <a:effectLst/>
                          <a:latin typeface="Calibri"/>
                        </a:rPr>
                        <a:t>Total </a:t>
                      </a:r>
                    </a:p>
                    <a:p>
                      <a:pPr algn="ctr" fontAlgn="b"/>
                      <a:r>
                        <a:rPr lang="es-ES" sz="1200" b="1" i="0" u="none" strike="noStrike" dirty="0" smtClean="0">
                          <a:solidFill>
                            <a:schemeClr val="tx1">
                              <a:lumMod val="50000"/>
                            </a:schemeClr>
                          </a:solidFill>
                          <a:effectLst/>
                          <a:latin typeface="Calibri"/>
                        </a:rPr>
                        <a:t>2018 - 2019</a:t>
                      </a:r>
                      <a:endParaRPr lang="es-ES" sz="1200" b="1" i="0" u="none" strike="noStrike" dirty="0">
                        <a:solidFill>
                          <a:schemeClr val="tx1">
                            <a:lumMod val="50000"/>
                          </a:schemeClr>
                        </a:solidFill>
                        <a:effectLst/>
                        <a:latin typeface="Calibri"/>
                      </a:endParaRPr>
                    </a:p>
                  </a:txBody>
                  <a:tcPr marL="8608" marR="8608" marT="8608"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s-ES" sz="1200" b="1" i="0" u="none" strike="noStrike" dirty="0" smtClean="0">
                          <a:solidFill>
                            <a:schemeClr val="tx1">
                              <a:lumMod val="50000"/>
                            </a:schemeClr>
                          </a:solidFill>
                          <a:effectLst/>
                          <a:latin typeface="Calibri"/>
                        </a:rPr>
                        <a:t>Meta</a:t>
                      </a:r>
                      <a:r>
                        <a:rPr lang="es-ES" sz="1200" b="1" i="0" u="none" strike="noStrike" baseline="0" dirty="0" smtClean="0">
                          <a:solidFill>
                            <a:schemeClr val="tx1">
                              <a:lumMod val="50000"/>
                            </a:schemeClr>
                          </a:solidFill>
                          <a:effectLst/>
                          <a:latin typeface="Calibri"/>
                        </a:rPr>
                        <a:t> 2018 - 2019</a:t>
                      </a:r>
                      <a:endParaRPr lang="es-ES" sz="1200" b="1" i="0" u="none" strike="noStrike" dirty="0">
                        <a:solidFill>
                          <a:schemeClr val="tx1">
                            <a:lumMod val="50000"/>
                          </a:schemeClr>
                        </a:solidFill>
                        <a:effectLst/>
                        <a:latin typeface="Calibri"/>
                      </a:endParaRPr>
                    </a:p>
                  </a:txBody>
                  <a:tcPr marL="8608" marR="8608" marT="8608"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a:noFill/>
                    </a:lnB>
                  </a:tcPr>
                </a:tc>
              </a:tr>
              <a:tr h="206079">
                <a:tc>
                  <a:txBody>
                    <a:bodyPr/>
                    <a:lstStyle/>
                    <a:p>
                      <a:pPr algn="l" fontAlgn="b"/>
                      <a:r>
                        <a:rPr lang="mr-IN" sz="1200" b="0" i="0" u="none" strike="noStrike" dirty="0">
                          <a:solidFill>
                            <a:srgbClr val="000000"/>
                          </a:solidFill>
                          <a:effectLst/>
                          <a:latin typeface="Calibri"/>
                        </a:rPr>
                        <a:t>0 - 29</a:t>
                      </a:r>
                    </a:p>
                  </a:txBody>
                  <a:tcPr marL="8608" marR="8608" marT="8608" marB="0" anchor="b">
                    <a:lnL>
                      <a:noFill/>
                    </a:lnL>
                    <a:lnR w="12700" cap="flat" cmpd="sng" algn="ctr">
                      <a:solidFill>
                        <a:scrgbClr r="0" g="0" b="0"/>
                      </a:solidFill>
                      <a:prstDash val="solid"/>
                      <a:round/>
                      <a:headEnd type="none" w="med" len="med"/>
                      <a:tailEnd type="none" w="med" len="med"/>
                    </a:lnR>
                    <a:lnT>
                      <a:noFill/>
                    </a:lnT>
                    <a:lnB>
                      <a:noFill/>
                    </a:lnB>
                    <a:solidFill>
                      <a:srgbClr val="5CAA31"/>
                    </a:solidFill>
                  </a:tcPr>
                </a:tc>
                <a:tc>
                  <a:txBody>
                    <a:bodyPr/>
                    <a:lstStyle/>
                    <a:p>
                      <a:pPr algn="r" fontAlgn="b"/>
                      <a:r>
                        <a:rPr lang="es-ES" sz="1200" b="0" i="0" u="none" strike="noStrike" dirty="0">
                          <a:solidFill>
                            <a:srgbClr val="000000"/>
                          </a:solidFill>
                          <a:effectLst/>
                          <a:latin typeface="Calibri"/>
                        </a:rPr>
                        <a:t> 38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5CAA31"/>
                    </a:solidFill>
                  </a:tcPr>
                </a:tc>
                <a:tc>
                  <a:txBody>
                    <a:bodyPr/>
                    <a:lstStyle/>
                    <a:p>
                      <a:pPr algn="r" fontAlgn="b"/>
                      <a:r>
                        <a:rPr lang="is-IS" sz="1200" b="0" i="0" u="none" strike="noStrike" dirty="0">
                          <a:solidFill>
                            <a:srgbClr val="000000"/>
                          </a:solidFill>
                          <a:effectLst/>
                          <a:latin typeface="Calibri"/>
                        </a:rPr>
                        <a:t> 37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5CAA31"/>
                    </a:solidFill>
                  </a:tcPr>
                </a:tc>
                <a:tc>
                  <a:txBody>
                    <a:bodyPr/>
                    <a:lstStyle/>
                    <a:p>
                      <a:pPr algn="r" fontAlgn="b"/>
                      <a:r>
                        <a:rPr lang="mr-IN" sz="1200" b="0" i="0" u="none" strike="noStrike" dirty="0">
                          <a:solidFill>
                            <a:srgbClr val="000000"/>
                          </a:solidFill>
                          <a:effectLst/>
                          <a:latin typeface="Calibri"/>
                        </a:rPr>
                        <a:t>44%</a:t>
                      </a:r>
                    </a:p>
                  </a:txBody>
                  <a:tcPr marL="8608" marR="8608" marT="8608" marB="0" anchor="b">
                    <a:lnL w="12700" cap="flat" cmpd="sng" algn="ctr">
                      <a:solidFill>
                        <a:scrgbClr r="0" g="0" b="0"/>
                      </a:solidFill>
                      <a:prstDash val="solid"/>
                      <a:round/>
                      <a:headEnd type="none" w="med" len="med"/>
                      <a:tailEnd type="none" w="med" len="med"/>
                    </a:lnL>
                    <a:lnR>
                      <a:noFill/>
                    </a:lnR>
                    <a:lnT>
                      <a:noFill/>
                    </a:lnT>
                    <a:lnB>
                      <a:noFill/>
                    </a:lnB>
                    <a:solidFill>
                      <a:srgbClr val="5CAA31"/>
                    </a:solidFill>
                  </a:tcPr>
                </a:tc>
                <a:tc>
                  <a:txBody>
                    <a:bodyPr/>
                    <a:lstStyle/>
                    <a:p>
                      <a:pPr algn="r" fontAlgn="b"/>
                      <a:r>
                        <a:rPr lang="en-US" sz="1200" b="0" i="0" u="none" strike="noStrike" dirty="0">
                          <a:solidFill>
                            <a:srgbClr val="000000"/>
                          </a:solidFill>
                          <a:effectLst/>
                          <a:latin typeface="Calibri"/>
                        </a:rPr>
                        <a:t> $341.00 </a:t>
                      </a:r>
                    </a:p>
                  </a:txBody>
                  <a:tcPr marL="8608" marR="8608" marT="8608" marB="0" anchor="b">
                    <a:lnL>
                      <a:noFill/>
                    </a:lnL>
                    <a:lnR>
                      <a:noFill/>
                    </a:lnR>
                    <a:lnT>
                      <a:noFill/>
                    </a:lnT>
                    <a:lnB>
                      <a:noFill/>
                    </a:lnB>
                    <a:solidFill>
                      <a:srgbClr val="5CAA31"/>
                    </a:solidFill>
                  </a:tcPr>
                </a:tc>
                <a:tc>
                  <a:txBody>
                    <a:bodyPr/>
                    <a:lstStyle/>
                    <a:p>
                      <a:pPr algn="r" fontAlgn="b"/>
                      <a:r>
                        <a:rPr lang="nb-NO" sz="1200" b="0" i="0" u="none" strike="noStrike" dirty="0">
                          <a:solidFill>
                            <a:srgbClr val="000000"/>
                          </a:solidFill>
                          <a:effectLst/>
                          <a:latin typeface="Calibri"/>
                        </a:rPr>
                        <a:t> 5,701.52 </a:t>
                      </a:r>
                    </a:p>
                  </a:txBody>
                  <a:tcPr marL="8608" marR="8608" marT="8608" marB="0" anchor="b">
                    <a:lnL>
                      <a:noFill/>
                    </a:lnL>
                    <a:lnR w="12700" cap="flat" cmpd="sng" algn="ctr">
                      <a:solidFill>
                        <a:scrgbClr r="0" g="0" b="0"/>
                      </a:solidFill>
                      <a:prstDash val="solid"/>
                      <a:round/>
                      <a:headEnd type="none" w="med" len="med"/>
                      <a:tailEnd type="none" w="med" len="med"/>
                    </a:lnR>
                    <a:lnT>
                      <a:noFill/>
                    </a:lnT>
                    <a:lnB>
                      <a:noFill/>
                    </a:lnB>
                    <a:solidFill>
                      <a:srgbClr val="5CAA31"/>
                    </a:solidFill>
                  </a:tcPr>
                </a:tc>
                <a:tc>
                  <a:txBody>
                    <a:bodyPr/>
                    <a:lstStyle/>
                    <a:p>
                      <a:pPr algn="r" fontAlgn="b"/>
                      <a:r>
                        <a:rPr lang="hr-HR" sz="1200" b="0" i="0" u="none" strike="noStrike" dirty="0">
                          <a:solidFill>
                            <a:srgbClr val="000000"/>
                          </a:solidFill>
                          <a:effectLst/>
                          <a:latin typeface="Calibri"/>
                        </a:rPr>
                        <a:t> 1,239.46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solidFill>
                      <a:srgbClr val="5CAA31"/>
                    </a:solidFill>
                  </a:tcPr>
                </a:tc>
                <a:tc>
                  <a:txBody>
                    <a:bodyPr/>
                    <a:lstStyle/>
                    <a:p>
                      <a:pPr algn="r" fontAlgn="b"/>
                      <a:r>
                        <a:rPr lang="en-US" sz="1200" b="0" i="0" u="none" strike="noStrike" dirty="0">
                          <a:solidFill>
                            <a:srgbClr val="000000"/>
                          </a:solidFill>
                          <a:effectLst/>
                          <a:latin typeface="Calibri"/>
                        </a:rPr>
                        <a:t> $5,551.48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solidFill>
                      <a:srgbClr val="5CAA31"/>
                    </a:solidFill>
                  </a:tcPr>
                </a:tc>
                <a:tc>
                  <a:txBody>
                    <a:bodyPr/>
                    <a:lstStyle/>
                    <a:p>
                      <a:pPr algn="r" fontAlgn="b"/>
                      <a:r>
                        <a:rPr lang="is-IS" sz="1200" b="0" i="0" u="none" strike="noStrike" dirty="0">
                          <a:solidFill>
                            <a:srgbClr val="000000"/>
                          </a:solidFill>
                          <a:effectLst/>
                          <a:latin typeface="Calibri"/>
                        </a:rPr>
                        <a:t> 1,206.84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solidFill>
                      <a:srgbClr val="5CAA31"/>
                    </a:solidFill>
                  </a:tcPr>
                </a:tc>
              </a:tr>
              <a:tr h="206079">
                <a:tc>
                  <a:txBody>
                    <a:bodyPr/>
                    <a:lstStyle/>
                    <a:p>
                      <a:pPr algn="l" fontAlgn="b"/>
                      <a:r>
                        <a:rPr lang="mr-IN" sz="1200" b="0" i="0" u="none" strike="noStrike" dirty="0">
                          <a:solidFill>
                            <a:srgbClr val="000000"/>
                          </a:solidFill>
                          <a:effectLst/>
                          <a:latin typeface="Calibri"/>
                        </a:rPr>
                        <a:t>30 - 39</a:t>
                      </a:r>
                    </a:p>
                  </a:txBody>
                  <a:tcPr marL="8608" marR="8608" marT="8608" marB="0" anchor="b">
                    <a:lnL>
                      <a:noFill/>
                    </a:lnL>
                    <a:lnR w="12700" cap="flat" cmpd="sng" algn="ctr">
                      <a:solidFill>
                        <a:scrgbClr r="0" g="0" b="0"/>
                      </a:solidFill>
                      <a:prstDash val="solid"/>
                      <a:round/>
                      <a:headEnd type="none" w="med" len="med"/>
                      <a:tailEnd type="none" w="med" len="med"/>
                    </a:lnR>
                    <a:lnT>
                      <a:noFill/>
                    </a:lnT>
                    <a:lnB>
                      <a:noFill/>
                    </a:lnB>
                    <a:solidFill>
                      <a:srgbClr val="218EC8"/>
                    </a:solidFill>
                  </a:tcPr>
                </a:tc>
                <a:tc>
                  <a:txBody>
                    <a:bodyPr/>
                    <a:lstStyle/>
                    <a:p>
                      <a:pPr algn="r" fontAlgn="b"/>
                      <a:r>
                        <a:rPr lang="es-ES" sz="1200" b="0" i="0" u="none" strike="noStrike" dirty="0">
                          <a:solidFill>
                            <a:srgbClr val="000000"/>
                          </a:solidFill>
                          <a:effectLst/>
                          <a:latin typeface="Calibri"/>
                        </a:rPr>
                        <a:t> 170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218EC8"/>
                    </a:solidFill>
                  </a:tcPr>
                </a:tc>
                <a:tc>
                  <a:txBody>
                    <a:bodyPr/>
                    <a:lstStyle/>
                    <a:p>
                      <a:pPr algn="r" fontAlgn="b"/>
                      <a:r>
                        <a:rPr lang="es-ES" sz="1200" b="0" i="0" u="none" strike="noStrike" dirty="0">
                          <a:solidFill>
                            <a:srgbClr val="000000"/>
                          </a:solidFill>
                          <a:effectLst/>
                          <a:latin typeface="Calibri"/>
                        </a:rPr>
                        <a:t> 170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218EC8"/>
                    </a:solidFill>
                  </a:tcPr>
                </a:tc>
                <a:tc>
                  <a:txBody>
                    <a:bodyPr/>
                    <a:lstStyle/>
                    <a:p>
                      <a:pPr algn="r" fontAlgn="b"/>
                      <a:r>
                        <a:rPr lang="mr-IN" sz="1200" b="0" i="0" u="none" strike="noStrike" dirty="0">
                          <a:solidFill>
                            <a:srgbClr val="000000"/>
                          </a:solidFill>
                          <a:effectLst/>
                          <a:latin typeface="Calibri"/>
                        </a:rPr>
                        <a:t>51%</a:t>
                      </a:r>
                    </a:p>
                  </a:txBody>
                  <a:tcPr marL="8608" marR="8608" marT="8608" marB="0" anchor="b">
                    <a:lnL w="12700" cap="flat" cmpd="sng" algn="ctr">
                      <a:solidFill>
                        <a:scrgbClr r="0" g="0" b="0"/>
                      </a:solidFill>
                      <a:prstDash val="solid"/>
                      <a:round/>
                      <a:headEnd type="none" w="med" len="med"/>
                      <a:tailEnd type="none" w="med" len="med"/>
                    </a:lnL>
                    <a:lnR>
                      <a:noFill/>
                    </a:lnR>
                    <a:lnT>
                      <a:noFill/>
                    </a:lnT>
                    <a:lnB>
                      <a:noFill/>
                    </a:lnB>
                    <a:solidFill>
                      <a:srgbClr val="218EC8"/>
                    </a:solidFill>
                  </a:tcPr>
                </a:tc>
                <a:tc>
                  <a:txBody>
                    <a:bodyPr/>
                    <a:lstStyle/>
                    <a:p>
                      <a:pPr algn="r" fontAlgn="b"/>
                      <a:r>
                        <a:rPr lang="en-US" sz="1200" b="0" i="0" u="none" strike="noStrike">
                          <a:solidFill>
                            <a:srgbClr val="000000"/>
                          </a:solidFill>
                          <a:effectLst/>
                          <a:latin typeface="Calibri"/>
                        </a:rPr>
                        <a:t> $591.00 </a:t>
                      </a:r>
                    </a:p>
                  </a:txBody>
                  <a:tcPr marL="8608" marR="8608" marT="8608" marB="0" anchor="b">
                    <a:lnL>
                      <a:noFill/>
                    </a:lnL>
                    <a:lnR>
                      <a:noFill/>
                    </a:lnR>
                    <a:lnT>
                      <a:noFill/>
                    </a:lnT>
                    <a:lnB>
                      <a:noFill/>
                    </a:lnB>
                    <a:solidFill>
                      <a:srgbClr val="218EC8"/>
                    </a:solidFill>
                  </a:tcPr>
                </a:tc>
                <a:tc>
                  <a:txBody>
                    <a:bodyPr/>
                    <a:lstStyle/>
                    <a:p>
                      <a:pPr algn="r" fontAlgn="b"/>
                      <a:r>
                        <a:rPr lang="en-US" sz="1200" b="0" i="0" u="none" strike="noStrike" dirty="0">
                          <a:solidFill>
                            <a:srgbClr val="000000"/>
                          </a:solidFill>
                          <a:effectLst/>
                          <a:latin typeface="Calibri"/>
                        </a:rPr>
                        <a:t> $51,239.70 </a:t>
                      </a:r>
                    </a:p>
                  </a:txBody>
                  <a:tcPr marL="8608" marR="8608" marT="8608" marB="0" anchor="b">
                    <a:lnL>
                      <a:noFill/>
                    </a:lnL>
                    <a:lnR w="12700" cap="flat" cmpd="sng" algn="ctr">
                      <a:solidFill>
                        <a:scrgbClr r="0" g="0" b="0"/>
                      </a:solidFill>
                      <a:prstDash val="solid"/>
                      <a:round/>
                      <a:headEnd type="none" w="med" len="med"/>
                      <a:tailEnd type="none" w="med" len="med"/>
                    </a:lnR>
                    <a:lnT>
                      <a:noFill/>
                    </a:lnT>
                    <a:lnB>
                      <a:noFill/>
                    </a:lnB>
                    <a:solidFill>
                      <a:srgbClr val="218EC8"/>
                    </a:solidFill>
                  </a:tcPr>
                </a:tc>
                <a:tc>
                  <a:txBody>
                    <a:bodyPr/>
                    <a:lstStyle/>
                    <a:p>
                      <a:pPr algn="r" fontAlgn="b"/>
                      <a:r>
                        <a:rPr lang="en-US" sz="1200" b="0" i="0" u="none" strike="noStrike">
                          <a:solidFill>
                            <a:srgbClr val="000000"/>
                          </a:solidFill>
                          <a:effectLst/>
                          <a:latin typeface="Calibri"/>
                        </a:rPr>
                        <a:t> $14,639.91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solidFill>
                      <a:srgbClr val="218EC8"/>
                    </a:solidFill>
                  </a:tcPr>
                </a:tc>
                <a:tc>
                  <a:txBody>
                    <a:bodyPr/>
                    <a:lstStyle/>
                    <a:p>
                      <a:pPr algn="r" fontAlgn="b"/>
                      <a:r>
                        <a:rPr lang="en-US" sz="1200" b="0" i="0" u="none" strike="noStrike" dirty="0">
                          <a:solidFill>
                            <a:srgbClr val="000000"/>
                          </a:solidFill>
                          <a:effectLst/>
                          <a:latin typeface="Calibri"/>
                        </a:rPr>
                        <a:t> $51,239.70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solidFill>
                      <a:srgbClr val="218EC8"/>
                    </a:solidFill>
                  </a:tcPr>
                </a:tc>
                <a:tc>
                  <a:txBody>
                    <a:bodyPr/>
                    <a:lstStyle/>
                    <a:p>
                      <a:pPr algn="r" fontAlgn="b"/>
                      <a:r>
                        <a:rPr lang="en-US" sz="1200" b="0" i="0" u="none" strike="noStrike" dirty="0">
                          <a:solidFill>
                            <a:srgbClr val="000000"/>
                          </a:solidFill>
                          <a:effectLst/>
                          <a:latin typeface="Calibri"/>
                        </a:rPr>
                        <a:t> $14,639.91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solidFill>
                      <a:srgbClr val="218EC8"/>
                    </a:solidFill>
                  </a:tcPr>
                </a:tc>
              </a:tr>
              <a:tr h="206079">
                <a:tc>
                  <a:txBody>
                    <a:bodyPr/>
                    <a:lstStyle/>
                    <a:p>
                      <a:pPr algn="l" fontAlgn="b"/>
                      <a:r>
                        <a:rPr lang="mr-IN" sz="1200" b="0" i="0" u="none" strike="noStrike" dirty="0">
                          <a:solidFill>
                            <a:srgbClr val="000000"/>
                          </a:solidFill>
                          <a:effectLst/>
                          <a:latin typeface="Calibri"/>
                        </a:rPr>
                        <a:t>40 - 49</a:t>
                      </a:r>
                    </a:p>
                  </a:txBody>
                  <a:tcPr marL="8608" marR="8608" marT="8608" marB="0" anchor="b">
                    <a:lnL>
                      <a:noFill/>
                    </a:lnL>
                    <a:lnR w="12700" cap="flat" cmpd="sng" algn="ctr">
                      <a:solidFill>
                        <a:scrgbClr r="0" g="0" b="0"/>
                      </a:solidFill>
                      <a:prstDash val="solid"/>
                      <a:round/>
                      <a:headEnd type="none" w="med" len="med"/>
                      <a:tailEnd type="none" w="med" len="med"/>
                    </a:lnR>
                    <a:lnT>
                      <a:noFill/>
                    </a:lnT>
                    <a:lnB>
                      <a:noFill/>
                    </a:lnB>
                    <a:solidFill>
                      <a:srgbClr val="7F549F"/>
                    </a:solidFill>
                  </a:tcPr>
                </a:tc>
                <a:tc>
                  <a:txBody>
                    <a:bodyPr/>
                    <a:lstStyle/>
                    <a:p>
                      <a:pPr algn="r" fontAlgn="b"/>
                      <a:r>
                        <a:rPr lang="is-IS" sz="1200" b="0" i="0" u="none" strike="noStrike" dirty="0">
                          <a:solidFill>
                            <a:srgbClr val="000000"/>
                          </a:solidFill>
                          <a:effectLst/>
                          <a:latin typeface="Calibri"/>
                        </a:rPr>
                        <a:t> 258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7F549F"/>
                    </a:solidFill>
                  </a:tcPr>
                </a:tc>
                <a:tc>
                  <a:txBody>
                    <a:bodyPr/>
                    <a:lstStyle/>
                    <a:p>
                      <a:pPr algn="r" fontAlgn="b"/>
                      <a:r>
                        <a:rPr lang="is-IS" sz="1200" b="0" i="0" u="none" strike="noStrike" dirty="0">
                          <a:solidFill>
                            <a:srgbClr val="000000"/>
                          </a:solidFill>
                          <a:effectLst/>
                          <a:latin typeface="Calibri"/>
                        </a:rPr>
                        <a:t> 259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7F549F"/>
                    </a:solidFill>
                  </a:tcPr>
                </a:tc>
                <a:tc>
                  <a:txBody>
                    <a:bodyPr/>
                    <a:lstStyle/>
                    <a:p>
                      <a:pPr algn="r" fontAlgn="b"/>
                      <a:r>
                        <a:rPr lang="mr-IN" sz="1200" b="0" i="0" u="none" strike="noStrike">
                          <a:solidFill>
                            <a:srgbClr val="000000"/>
                          </a:solidFill>
                          <a:effectLst/>
                          <a:latin typeface="Calibri"/>
                        </a:rPr>
                        <a:t>55%</a:t>
                      </a:r>
                    </a:p>
                  </a:txBody>
                  <a:tcPr marL="8608" marR="8608" marT="8608" marB="0" anchor="b">
                    <a:lnL w="12700" cap="flat" cmpd="sng" algn="ctr">
                      <a:solidFill>
                        <a:scrgbClr r="0" g="0" b="0"/>
                      </a:solidFill>
                      <a:prstDash val="solid"/>
                      <a:round/>
                      <a:headEnd type="none" w="med" len="med"/>
                      <a:tailEnd type="none" w="med" len="med"/>
                    </a:lnL>
                    <a:lnR>
                      <a:noFill/>
                    </a:lnR>
                    <a:lnT>
                      <a:noFill/>
                    </a:lnT>
                    <a:lnB>
                      <a:noFill/>
                    </a:lnB>
                    <a:solidFill>
                      <a:srgbClr val="7F549F"/>
                    </a:solidFill>
                  </a:tcPr>
                </a:tc>
                <a:tc>
                  <a:txBody>
                    <a:bodyPr/>
                    <a:lstStyle/>
                    <a:p>
                      <a:pPr algn="r" fontAlgn="b"/>
                      <a:r>
                        <a:rPr lang="en-US" sz="1200" b="0" i="0" u="none" strike="noStrike">
                          <a:solidFill>
                            <a:srgbClr val="000000"/>
                          </a:solidFill>
                          <a:effectLst/>
                          <a:latin typeface="Calibri"/>
                        </a:rPr>
                        <a:t> $921.00 </a:t>
                      </a:r>
                    </a:p>
                  </a:txBody>
                  <a:tcPr marL="8608" marR="8608" marT="8608" marB="0" anchor="b">
                    <a:lnL>
                      <a:noFill/>
                    </a:lnL>
                    <a:lnR>
                      <a:noFill/>
                    </a:lnR>
                    <a:lnT>
                      <a:noFill/>
                    </a:lnT>
                    <a:lnB>
                      <a:noFill/>
                    </a:lnB>
                    <a:solidFill>
                      <a:srgbClr val="7F549F"/>
                    </a:solidFill>
                  </a:tcPr>
                </a:tc>
                <a:tc>
                  <a:txBody>
                    <a:bodyPr/>
                    <a:lstStyle/>
                    <a:p>
                      <a:pPr algn="r" fontAlgn="b"/>
                      <a:r>
                        <a:rPr lang="en-US" sz="1200" b="0" i="0" u="none" strike="noStrike" dirty="0">
                          <a:solidFill>
                            <a:srgbClr val="000000"/>
                          </a:solidFill>
                          <a:effectLst/>
                          <a:latin typeface="Calibri"/>
                        </a:rPr>
                        <a:t> $130,689.90 </a:t>
                      </a:r>
                    </a:p>
                  </a:txBody>
                  <a:tcPr marL="8608" marR="8608" marT="8608" marB="0" anchor="b">
                    <a:lnL>
                      <a:noFill/>
                    </a:lnL>
                    <a:lnR w="12700" cap="flat" cmpd="sng" algn="ctr">
                      <a:solidFill>
                        <a:scrgbClr r="0" g="0" b="0"/>
                      </a:solidFill>
                      <a:prstDash val="solid"/>
                      <a:round/>
                      <a:headEnd type="none" w="med" len="med"/>
                      <a:tailEnd type="none" w="med" len="med"/>
                    </a:lnR>
                    <a:lnT>
                      <a:noFill/>
                    </a:lnT>
                    <a:lnB>
                      <a:noFill/>
                    </a:lnB>
                    <a:solidFill>
                      <a:srgbClr val="7F549F"/>
                    </a:solidFill>
                  </a:tcPr>
                </a:tc>
                <a:tc>
                  <a:txBody>
                    <a:bodyPr/>
                    <a:lstStyle/>
                    <a:p>
                      <a:pPr algn="r" fontAlgn="b"/>
                      <a:r>
                        <a:rPr lang="en-US" sz="1200" b="0" i="0" u="none" strike="noStrike" dirty="0">
                          <a:solidFill>
                            <a:srgbClr val="000000"/>
                          </a:solidFill>
                          <a:effectLst/>
                          <a:latin typeface="Calibri"/>
                        </a:rPr>
                        <a:t> $34,392.08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solidFill>
                      <a:srgbClr val="7F549F"/>
                    </a:solidFill>
                  </a:tcPr>
                </a:tc>
                <a:tc>
                  <a:txBody>
                    <a:bodyPr/>
                    <a:lstStyle/>
                    <a:p>
                      <a:pPr algn="r" fontAlgn="b"/>
                      <a:r>
                        <a:rPr lang="en-US" sz="1200" b="0" i="0" u="none" strike="noStrike" dirty="0">
                          <a:solidFill>
                            <a:srgbClr val="000000"/>
                          </a:solidFill>
                          <a:effectLst/>
                          <a:latin typeface="Calibri"/>
                        </a:rPr>
                        <a:t> $131,196.45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solidFill>
                      <a:srgbClr val="7F549F"/>
                    </a:solidFill>
                  </a:tcPr>
                </a:tc>
                <a:tc>
                  <a:txBody>
                    <a:bodyPr/>
                    <a:lstStyle/>
                    <a:p>
                      <a:pPr algn="r" fontAlgn="b"/>
                      <a:r>
                        <a:rPr lang="en-US" sz="1200" b="0" i="0" u="none" strike="noStrike" dirty="0">
                          <a:solidFill>
                            <a:srgbClr val="000000"/>
                          </a:solidFill>
                          <a:effectLst/>
                          <a:latin typeface="Calibri"/>
                        </a:rPr>
                        <a:t> $34,525.38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solidFill>
                      <a:srgbClr val="7F549F"/>
                    </a:solidFill>
                  </a:tcPr>
                </a:tc>
              </a:tr>
              <a:tr h="206079">
                <a:tc>
                  <a:txBody>
                    <a:bodyPr/>
                    <a:lstStyle/>
                    <a:p>
                      <a:pPr algn="l" fontAlgn="b"/>
                      <a:r>
                        <a:rPr lang="mr-IN" sz="1200" b="0" i="0" u="none" strike="noStrike" dirty="0">
                          <a:solidFill>
                            <a:srgbClr val="000000"/>
                          </a:solidFill>
                          <a:effectLst/>
                          <a:latin typeface="Calibri"/>
                        </a:rPr>
                        <a:t>50 - 59</a:t>
                      </a:r>
                    </a:p>
                  </a:txBody>
                  <a:tcPr marL="8608" marR="8608" marT="8608" marB="0" anchor="b">
                    <a:lnL>
                      <a:noFill/>
                    </a:lnL>
                    <a:lnR w="12700" cap="flat" cmpd="sng" algn="ctr">
                      <a:solidFill>
                        <a:scrgbClr r="0" g="0" b="0"/>
                      </a:solidFill>
                      <a:prstDash val="solid"/>
                      <a:round/>
                      <a:headEnd type="none" w="med" len="med"/>
                      <a:tailEnd type="none" w="med" len="med"/>
                    </a:lnR>
                    <a:lnT>
                      <a:noFill/>
                    </a:lnT>
                    <a:lnB>
                      <a:noFill/>
                    </a:lnB>
                    <a:solidFill>
                      <a:srgbClr val="155BAA"/>
                    </a:solidFill>
                  </a:tcPr>
                </a:tc>
                <a:tc>
                  <a:txBody>
                    <a:bodyPr/>
                    <a:lstStyle/>
                    <a:p>
                      <a:pPr algn="r" fontAlgn="b"/>
                      <a:r>
                        <a:rPr lang="cs-CZ" sz="1200" b="0" i="0" u="none" strike="noStrike" dirty="0">
                          <a:solidFill>
                            <a:srgbClr val="000000"/>
                          </a:solidFill>
                          <a:effectLst/>
                          <a:latin typeface="Calibri"/>
                        </a:rPr>
                        <a:t> 361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155BAA"/>
                    </a:solidFill>
                  </a:tcPr>
                </a:tc>
                <a:tc>
                  <a:txBody>
                    <a:bodyPr/>
                    <a:lstStyle/>
                    <a:p>
                      <a:pPr algn="r" fontAlgn="b"/>
                      <a:r>
                        <a:rPr lang="is-IS" sz="1200" b="0" i="0" u="none" strike="noStrike" dirty="0">
                          <a:solidFill>
                            <a:srgbClr val="000000"/>
                          </a:solidFill>
                          <a:effectLst/>
                          <a:latin typeface="Calibri"/>
                        </a:rPr>
                        <a:t> 362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155BAA"/>
                    </a:solidFill>
                  </a:tcPr>
                </a:tc>
                <a:tc>
                  <a:txBody>
                    <a:bodyPr/>
                    <a:lstStyle/>
                    <a:p>
                      <a:pPr algn="r" fontAlgn="b"/>
                      <a:r>
                        <a:rPr lang="mr-IN" sz="1200" b="0" i="0" u="none" strike="noStrike">
                          <a:solidFill>
                            <a:srgbClr val="000000"/>
                          </a:solidFill>
                          <a:effectLst/>
                          <a:latin typeface="Calibri"/>
                        </a:rPr>
                        <a:t>75%</a:t>
                      </a:r>
                    </a:p>
                  </a:txBody>
                  <a:tcPr marL="8608" marR="8608" marT="8608" marB="0" anchor="b">
                    <a:lnL w="12700" cap="flat" cmpd="sng" algn="ctr">
                      <a:solidFill>
                        <a:scrgbClr r="0" g="0" b="0"/>
                      </a:solidFill>
                      <a:prstDash val="solid"/>
                      <a:round/>
                      <a:headEnd type="none" w="med" len="med"/>
                      <a:tailEnd type="none" w="med" len="med"/>
                    </a:lnL>
                    <a:lnR>
                      <a:noFill/>
                    </a:lnR>
                    <a:lnT>
                      <a:noFill/>
                    </a:lnT>
                    <a:lnB>
                      <a:noFill/>
                    </a:lnB>
                    <a:solidFill>
                      <a:srgbClr val="155BAA"/>
                    </a:solidFill>
                  </a:tcPr>
                </a:tc>
                <a:tc>
                  <a:txBody>
                    <a:bodyPr/>
                    <a:lstStyle/>
                    <a:p>
                      <a:pPr algn="r" fontAlgn="b"/>
                      <a:r>
                        <a:rPr lang="en-US" sz="1200" b="0" i="0" u="none" strike="noStrike" dirty="0">
                          <a:solidFill>
                            <a:srgbClr val="000000"/>
                          </a:solidFill>
                          <a:effectLst/>
                          <a:latin typeface="Calibri"/>
                        </a:rPr>
                        <a:t> $1,061.00 </a:t>
                      </a:r>
                    </a:p>
                  </a:txBody>
                  <a:tcPr marL="8608" marR="8608" marT="8608" marB="0" anchor="b">
                    <a:lnL>
                      <a:noFill/>
                    </a:lnL>
                    <a:lnR>
                      <a:noFill/>
                    </a:lnR>
                    <a:lnT>
                      <a:noFill/>
                    </a:lnT>
                    <a:lnB>
                      <a:noFill/>
                    </a:lnB>
                    <a:solidFill>
                      <a:srgbClr val="155BAA"/>
                    </a:solidFill>
                  </a:tcPr>
                </a:tc>
                <a:tc>
                  <a:txBody>
                    <a:bodyPr/>
                    <a:lstStyle/>
                    <a:p>
                      <a:pPr algn="r" fontAlgn="b"/>
                      <a:r>
                        <a:rPr lang="en-US" sz="1200" b="0" i="0" u="none" strike="noStrike" dirty="0">
                          <a:solidFill>
                            <a:srgbClr val="000000"/>
                          </a:solidFill>
                          <a:effectLst/>
                          <a:latin typeface="Calibri"/>
                        </a:rPr>
                        <a:t> $287,265.75 </a:t>
                      </a:r>
                    </a:p>
                  </a:txBody>
                  <a:tcPr marL="8608" marR="8608" marT="8608" marB="0" anchor="b">
                    <a:lnL>
                      <a:noFill/>
                    </a:lnL>
                    <a:lnR w="12700" cap="flat" cmpd="sng" algn="ctr">
                      <a:solidFill>
                        <a:scrgbClr r="0" g="0" b="0"/>
                      </a:solidFill>
                      <a:prstDash val="solid"/>
                      <a:round/>
                      <a:headEnd type="none" w="med" len="med"/>
                      <a:tailEnd type="none" w="med" len="med"/>
                    </a:lnR>
                    <a:lnT>
                      <a:noFill/>
                    </a:lnT>
                    <a:lnB>
                      <a:noFill/>
                    </a:lnB>
                    <a:solidFill>
                      <a:srgbClr val="155BAA"/>
                    </a:solidFill>
                  </a:tcPr>
                </a:tc>
                <a:tc>
                  <a:txBody>
                    <a:bodyPr/>
                    <a:lstStyle/>
                    <a:p>
                      <a:pPr algn="r" fontAlgn="b"/>
                      <a:r>
                        <a:rPr lang="en-US" sz="1200" b="0" i="0" u="none" strike="noStrike" dirty="0">
                          <a:solidFill>
                            <a:srgbClr val="000000"/>
                          </a:solidFill>
                          <a:effectLst/>
                          <a:latin typeface="Calibri"/>
                        </a:rPr>
                        <a:t> $68,396.61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solidFill>
                      <a:srgbClr val="155BAA"/>
                    </a:solidFill>
                  </a:tcPr>
                </a:tc>
                <a:tc>
                  <a:txBody>
                    <a:bodyPr/>
                    <a:lstStyle/>
                    <a:p>
                      <a:pPr algn="r" fontAlgn="b"/>
                      <a:r>
                        <a:rPr lang="en-US" sz="1200" b="0" i="0" u="none" strike="noStrike">
                          <a:solidFill>
                            <a:srgbClr val="000000"/>
                          </a:solidFill>
                          <a:effectLst/>
                          <a:latin typeface="Calibri"/>
                        </a:rPr>
                        <a:t> $288,061.50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solidFill>
                      <a:srgbClr val="155BAA"/>
                    </a:solidFill>
                  </a:tcPr>
                </a:tc>
                <a:tc>
                  <a:txBody>
                    <a:bodyPr/>
                    <a:lstStyle/>
                    <a:p>
                      <a:pPr algn="r" fontAlgn="b"/>
                      <a:r>
                        <a:rPr lang="en-US" sz="1200" b="0" i="0" u="none" strike="noStrike">
                          <a:solidFill>
                            <a:srgbClr val="000000"/>
                          </a:solidFill>
                          <a:effectLst/>
                          <a:latin typeface="Calibri"/>
                        </a:rPr>
                        <a:t> $68,586.07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solidFill>
                      <a:srgbClr val="155BAA"/>
                    </a:solidFill>
                  </a:tcPr>
                </a:tc>
              </a:tr>
              <a:tr h="206079">
                <a:tc>
                  <a:txBody>
                    <a:bodyPr/>
                    <a:lstStyle/>
                    <a:p>
                      <a:pPr algn="l" fontAlgn="b"/>
                      <a:r>
                        <a:rPr lang="mr-IN" sz="1200" b="0" i="0" u="none" strike="noStrike">
                          <a:solidFill>
                            <a:srgbClr val="000000"/>
                          </a:solidFill>
                          <a:effectLst/>
                          <a:latin typeface="Calibri"/>
                        </a:rPr>
                        <a:t>60 - 69</a:t>
                      </a:r>
                    </a:p>
                  </a:txBody>
                  <a:tcPr marL="8608" marR="8608" marT="8608" marB="0" anchor="b">
                    <a:lnL>
                      <a:noFill/>
                    </a:lnL>
                    <a:lnR w="12700" cap="flat" cmpd="sng" algn="ctr">
                      <a:solidFill>
                        <a:scrgbClr r="0" g="0" b="0"/>
                      </a:solidFill>
                      <a:prstDash val="solid"/>
                      <a:round/>
                      <a:headEnd type="none" w="med" len="med"/>
                      <a:tailEnd type="none" w="med" len="med"/>
                    </a:lnR>
                    <a:lnT>
                      <a:noFill/>
                    </a:lnT>
                    <a:lnB>
                      <a:noFill/>
                    </a:lnB>
                    <a:solidFill>
                      <a:srgbClr val="155BAA"/>
                    </a:solidFill>
                  </a:tcPr>
                </a:tc>
                <a:tc>
                  <a:txBody>
                    <a:bodyPr/>
                    <a:lstStyle/>
                    <a:p>
                      <a:pPr algn="r" fontAlgn="b"/>
                      <a:r>
                        <a:rPr lang="is-IS" sz="1200" b="0" i="0" u="none" strike="noStrike">
                          <a:solidFill>
                            <a:srgbClr val="000000"/>
                          </a:solidFill>
                          <a:effectLst/>
                          <a:latin typeface="Calibri"/>
                        </a:rPr>
                        <a:t> 249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155BAA"/>
                    </a:solidFill>
                  </a:tcPr>
                </a:tc>
                <a:tc>
                  <a:txBody>
                    <a:bodyPr/>
                    <a:lstStyle/>
                    <a:p>
                      <a:pPr algn="r" fontAlgn="b"/>
                      <a:r>
                        <a:rPr lang="is-IS" sz="1200" b="0" i="0" u="none" strike="noStrike" dirty="0">
                          <a:solidFill>
                            <a:srgbClr val="000000"/>
                          </a:solidFill>
                          <a:effectLst/>
                          <a:latin typeface="Calibri"/>
                        </a:rPr>
                        <a:t> 250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155BAA"/>
                    </a:solidFill>
                  </a:tcPr>
                </a:tc>
                <a:tc>
                  <a:txBody>
                    <a:bodyPr/>
                    <a:lstStyle/>
                    <a:p>
                      <a:pPr algn="r" fontAlgn="b"/>
                      <a:r>
                        <a:rPr lang="mr-IN" sz="1200" b="0" i="0" u="none" strike="noStrike" dirty="0">
                          <a:solidFill>
                            <a:srgbClr val="000000"/>
                          </a:solidFill>
                          <a:effectLst/>
                          <a:latin typeface="Calibri"/>
                        </a:rPr>
                        <a:t>75%</a:t>
                      </a:r>
                    </a:p>
                  </a:txBody>
                  <a:tcPr marL="8608" marR="8608" marT="8608" marB="0" anchor="b">
                    <a:lnL w="12700" cap="flat" cmpd="sng" algn="ctr">
                      <a:solidFill>
                        <a:scrgbClr r="0" g="0" b="0"/>
                      </a:solidFill>
                      <a:prstDash val="solid"/>
                      <a:round/>
                      <a:headEnd type="none" w="med" len="med"/>
                      <a:tailEnd type="none" w="med" len="med"/>
                    </a:lnL>
                    <a:lnR>
                      <a:noFill/>
                    </a:lnR>
                    <a:lnT>
                      <a:noFill/>
                    </a:lnT>
                    <a:lnB>
                      <a:noFill/>
                    </a:lnB>
                    <a:solidFill>
                      <a:srgbClr val="155BAA"/>
                    </a:solidFill>
                  </a:tcPr>
                </a:tc>
                <a:tc>
                  <a:txBody>
                    <a:bodyPr/>
                    <a:lstStyle/>
                    <a:p>
                      <a:pPr algn="r" fontAlgn="b"/>
                      <a:r>
                        <a:rPr lang="en-US" sz="1200" b="0" i="0" u="none" strike="noStrike">
                          <a:solidFill>
                            <a:srgbClr val="000000"/>
                          </a:solidFill>
                          <a:effectLst/>
                          <a:latin typeface="Calibri"/>
                        </a:rPr>
                        <a:t> $1,061.00 </a:t>
                      </a:r>
                    </a:p>
                  </a:txBody>
                  <a:tcPr marL="8608" marR="8608" marT="8608" marB="0" anchor="b">
                    <a:lnL>
                      <a:noFill/>
                    </a:lnL>
                    <a:lnR>
                      <a:noFill/>
                    </a:lnR>
                    <a:lnT>
                      <a:noFill/>
                    </a:lnT>
                    <a:lnB>
                      <a:noFill/>
                    </a:lnB>
                    <a:solidFill>
                      <a:srgbClr val="155BAA"/>
                    </a:solidFill>
                  </a:tcPr>
                </a:tc>
                <a:tc>
                  <a:txBody>
                    <a:bodyPr/>
                    <a:lstStyle/>
                    <a:p>
                      <a:pPr algn="r" fontAlgn="b"/>
                      <a:r>
                        <a:rPr lang="en-US" sz="1200" b="0" i="0" u="none" strike="noStrike" dirty="0">
                          <a:solidFill>
                            <a:srgbClr val="000000"/>
                          </a:solidFill>
                          <a:effectLst/>
                          <a:latin typeface="Calibri"/>
                        </a:rPr>
                        <a:t> $198,141.75 </a:t>
                      </a:r>
                    </a:p>
                  </a:txBody>
                  <a:tcPr marL="8608" marR="8608" marT="8608" marB="0" anchor="b">
                    <a:lnL>
                      <a:noFill/>
                    </a:lnL>
                    <a:lnR w="12700" cap="flat" cmpd="sng" algn="ctr">
                      <a:solidFill>
                        <a:scrgbClr r="0" g="0" b="0"/>
                      </a:solidFill>
                      <a:prstDash val="solid"/>
                      <a:round/>
                      <a:headEnd type="none" w="med" len="med"/>
                      <a:tailEnd type="none" w="med" len="med"/>
                    </a:lnR>
                    <a:lnT>
                      <a:noFill/>
                    </a:lnT>
                    <a:lnB>
                      <a:noFill/>
                    </a:lnB>
                    <a:solidFill>
                      <a:srgbClr val="155BAA"/>
                    </a:solidFill>
                  </a:tcPr>
                </a:tc>
                <a:tc>
                  <a:txBody>
                    <a:bodyPr/>
                    <a:lstStyle/>
                    <a:p>
                      <a:pPr algn="r" fontAlgn="b"/>
                      <a:r>
                        <a:rPr lang="en-US" sz="1200" b="0" i="0" u="none" strike="noStrike" dirty="0">
                          <a:solidFill>
                            <a:srgbClr val="000000"/>
                          </a:solidFill>
                          <a:effectLst/>
                          <a:latin typeface="Calibri"/>
                        </a:rPr>
                        <a:t> $47,176.61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solidFill>
                      <a:srgbClr val="155BAA"/>
                    </a:solidFill>
                  </a:tcPr>
                </a:tc>
                <a:tc>
                  <a:txBody>
                    <a:bodyPr/>
                    <a:lstStyle/>
                    <a:p>
                      <a:pPr algn="r" fontAlgn="b"/>
                      <a:r>
                        <a:rPr lang="en-US" sz="1200" b="0" i="0" u="none" strike="noStrike" dirty="0">
                          <a:solidFill>
                            <a:srgbClr val="000000"/>
                          </a:solidFill>
                          <a:effectLst/>
                          <a:latin typeface="Calibri"/>
                        </a:rPr>
                        <a:t> $198,937.50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solidFill>
                      <a:srgbClr val="155BAA"/>
                    </a:solidFill>
                  </a:tcPr>
                </a:tc>
                <a:tc>
                  <a:txBody>
                    <a:bodyPr/>
                    <a:lstStyle/>
                    <a:p>
                      <a:pPr algn="r" fontAlgn="b"/>
                      <a:r>
                        <a:rPr lang="en-US" sz="1200" b="0" i="0" u="none" strike="noStrike" dirty="0">
                          <a:solidFill>
                            <a:srgbClr val="000000"/>
                          </a:solidFill>
                          <a:effectLst/>
                          <a:latin typeface="Calibri"/>
                        </a:rPr>
                        <a:t> $47,366.07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solidFill>
                      <a:srgbClr val="155BAA"/>
                    </a:solidFill>
                  </a:tcPr>
                </a:tc>
              </a:tr>
              <a:tr h="206079">
                <a:tc>
                  <a:txBody>
                    <a:bodyPr/>
                    <a:lstStyle/>
                    <a:p>
                      <a:pPr algn="l" fontAlgn="b"/>
                      <a:r>
                        <a:rPr lang="es-ES_tradnl" sz="1200" b="0" i="0" u="none" strike="noStrike" dirty="0">
                          <a:solidFill>
                            <a:srgbClr val="000000"/>
                          </a:solidFill>
                          <a:effectLst/>
                          <a:latin typeface="Calibri"/>
                        </a:rPr>
                        <a:t>70 - Más</a:t>
                      </a:r>
                    </a:p>
                  </a:txBody>
                  <a:tcPr marL="8608" marR="8608" marT="8608" marB="0" anchor="b">
                    <a:lnL>
                      <a:noFill/>
                    </a:lnL>
                    <a:lnR w="12700" cap="flat" cmpd="sng" algn="ctr">
                      <a:solidFill>
                        <a:scrgbClr r="0" g="0" b="0"/>
                      </a:solidFill>
                      <a:prstDash val="solid"/>
                      <a:round/>
                      <a:headEnd type="none" w="med" len="med"/>
                      <a:tailEnd type="none" w="med" len="med"/>
                    </a:lnR>
                    <a:lnT>
                      <a:noFill/>
                    </a:lnT>
                    <a:lnB>
                      <a:noFill/>
                    </a:lnB>
                    <a:solidFill>
                      <a:srgbClr val="23AC82"/>
                    </a:solidFill>
                  </a:tcPr>
                </a:tc>
                <a:tc>
                  <a:txBody>
                    <a:bodyPr/>
                    <a:lstStyle/>
                    <a:p>
                      <a:pPr algn="r" fontAlgn="b"/>
                      <a:r>
                        <a:rPr lang="es-ES" sz="1200" b="0" i="0" u="none" strike="noStrike" dirty="0">
                          <a:solidFill>
                            <a:srgbClr val="000000"/>
                          </a:solidFill>
                          <a:effectLst/>
                          <a:latin typeface="Calibri"/>
                        </a:rPr>
                        <a:t> 140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23AC82"/>
                    </a:solidFill>
                  </a:tcPr>
                </a:tc>
                <a:tc>
                  <a:txBody>
                    <a:bodyPr/>
                    <a:lstStyle/>
                    <a:p>
                      <a:pPr algn="r" fontAlgn="b"/>
                      <a:r>
                        <a:rPr lang="es-ES" sz="1200" b="0" i="0" u="none" strike="noStrike" dirty="0">
                          <a:solidFill>
                            <a:srgbClr val="000000"/>
                          </a:solidFill>
                          <a:effectLst/>
                          <a:latin typeface="Calibri"/>
                        </a:rPr>
                        <a:t> 140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23AC82"/>
                    </a:solidFill>
                  </a:tcPr>
                </a:tc>
                <a:tc>
                  <a:txBody>
                    <a:bodyPr/>
                    <a:lstStyle/>
                    <a:p>
                      <a:pPr algn="r" fontAlgn="b"/>
                      <a:r>
                        <a:rPr lang="mr-IN" sz="1200" b="0" i="0" u="none" strike="noStrike" dirty="0">
                          <a:solidFill>
                            <a:srgbClr val="000000"/>
                          </a:solidFill>
                          <a:effectLst/>
                          <a:latin typeface="Calibri"/>
                        </a:rPr>
                        <a:t>78%</a:t>
                      </a:r>
                    </a:p>
                  </a:txBody>
                  <a:tcPr marL="8608" marR="8608" marT="8608" marB="0" anchor="b">
                    <a:lnL w="12700" cap="flat" cmpd="sng" algn="ctr">
                      <a:solidFill>
                        <a:scrgbClr r="0" g="0" b="0"/>
                      </a:solidFill>
                      <a:prstDash val="solid"/>
                      <a:round/>
                      <a:headEnd type="none" w="med" len="med"/>
                      <a:tailEnd type="none" w="med" len="med"/>
                    </a:lnL>
                    <a:lnR>
                      <a:noFill/>
                    </a:lnR>
                    <a:lnT>
                      <a:noFill/>
                    </a:lnT>
                    <a:lnB>
                      <a:noFill/>
                    </a:lnB>
                    <a:solidFill>
                      <a:srgbClr val="23AC82"/>
                    </a:solidFill>
                  </a:tcPr>
                </a:tc>
                <a:tc>
                  <a:txBody>
                    <a:bodyPr/>
                    <a:lstStyle/>
                    <a:p>
                      <a:pPr algn="r" fontAlgn="b"/>
                      <a:r>
                        <a:rPr lang="en-US" sz="1200" b="0" i="0" u="none" strike="noStrike" dirty="0">
                          <a:solidFill>
                            <a:srgbClr val="000000"/>
                          </a:solidFill>
                          <a:effectLst/>
                          <a:latin typeface="Calibri"/>
                        </a:rPr>
                        <a:t> $1,235.00 </a:t>
                      </a:r>
                    </a:p>
                  </a:txBody>
                  <a:tcPr marL="8608" marR="8608" marT="8608" marB="0" anchor="b">
                    <a:lnL>
                      <a:noFill/>
                    </a:lnL>
                    <a:lnR>
                      <a:noFill/>
                    </a:lnR>
                    <a:lnT>
                      <a:noFill/>
                    </a:lnT>
                    <a:lnB>
                      <a:noFill/>
                    </a:lnB>
                    <a:solidFill>
                      <a:srgbClr val="23AC82"/>
                    </a:solidFill>
                  </a:tcPr>
                </a:tc>
                <a:tc>
                  <a:txBody>
                    <a:bodyPr/>
                    <a:lstStyle/>
                    <a:p>
                      <a:pPr algn="r" fontAlgn="b"/>
                      <a:r>
                        <a:rPr lang="en-US" sz="1200" b="0" i="0" u="none" strike="noStrike" dirty="0">
                          <a:solidFill>
                            <a:srgbClr val="000000"/>
                          </a:solidFill>
                          <a:effectLst/>
                          <a:latin typeface="Calibri"/>
                        </a:rPr>
                        <a:t> $134,862.00 </a:t>
                      </a:r>
                    </a:p>
                  </a:txBody>
                  <a:tcPr marL="8608" marR="8608" marT="8608" marB="0" anchor="b">
                    <a:lnL>
                      <a:noFill/>
                    </a:lnL>
                    <a:lnR w="12700" cap="flat" cmpd="sng" algn="ctr">
                      <a:solidFill>
                        <a:scrgbClr r="0" g="0" b="0"/>
                      </a:solidFill>
                      <a:prstDash val="solid"/>
                      <a:round/>
                      <a:headEnd type="none" w="med" len="med"/>
                      <a:tailEnd type="none" w="med" len="med"/>
                    </a:lnR>
                    <a:lnT>
                      <a:noFill/>
                    </a:lnT>
                    <a:lnB>
                      <a:noFill/>
                    </a:lnB>
                    <a:solidFill>
                      <a:srgbClr val="23AC82"/>
                    </a:solidFill>
                  </a:tcPr>
                </a:tc>
                <a:tc>
                  <a:txBody>
                    <a:bodyPr/>
                    <a:lstStyle/>
                    <a:p>
                      <a:pPr algn="r" fontAlgn="b"/>
                      <a:r>
                        <a:rPr lang="en-US" sz="1200" b="0" i="0" u="none" strike="noStrike" dirty="0">
                          <a:solidFill>
                            <a:srgbClr val="000000"/>
                          </a:solidFill>
                          <a:effectLst/>
                          <a:latin typeface="Calibri"/>
                        </a:rPr>
                        <a:t> $20,748.00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solidFill>
                      <a:srgbClr val="23AC82"/>
                    </a:solidFill>
                  </a:tcPr>
                </a:tc>
                <a:tc>
                  <a:txBody>
                    <a:bodyPr/>
                    <a:lstStyle/>
                    <a:p>
                      <a:pPr algn="r" fontAlgn="b"/>
                      <a:r>
                        <a:rPr lang="en-US" sz="1200" b="0" i="0" u="none" strike="noStrike" dirty="0">
                          <a:solidFill>
                            <a:srgbClr val="000000"/>
                          </a:solidFill>
                          <a:effectLst/>
                          <a:latin typeface="Calibri"/>
                        </a:rPr>
                        <a:t> $134,862.00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solidFill>
                      <a:srgbClr val="23AC82"/>
                    </a:solidFill>
                  </a:tcPr>
                </a:tc>
                <a:tc>
                  <a:txBody>
                    <a:bodyPr/>
                    <a:lstStyle/>
                    <a:p>
                      <a:pPr algn="r" fontAlgn="b"/>
                      <a:r>
                        <a:rPr lang="en-US" sz="1200" b="0" i="0" u="none" strike="noStrike" dirty="0">
                          <a:solidFill>
                            <a:srgbClr val="000000"/>
                          </a:solidFill>
                          <a:effectLst/>
                          <a:latin typeface="Calibri"/>
                        </a:rPr>
                        <a:t> $20,748.00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solidFill>
                      <a:srgbClr val="23AC82"/>
                    </a:solidFill>
                  </a:tcPr>
                </a:tc>
              </a:tr>
              <a:tr h="206079">
                <a:tc>
                  <a:txBody>
                    <a:bodyPr/>
                    <a:lstStyle/>
                    <a:p>
                      <a:pPr algn="l" fontAlgn="b"/>
                      <a:r>
                        <a:rPr lang="es-ES" sz="1200" b="0" i="0" u="none" strike="noStrike" dirty="0">
                          <a:solidFill>
                            <a:srgbClr val="000000"/>
                          </a:solidFill>
                          <a:effectLst/>
                          <a:latin typeface="Calibri"/>
                        </a:rPr>
                        <a:t>Sin Reportar</a:t>
                      </a:r>
                    </a:p>
                  </a:txBody>
                  <a:tcPr marL="8608" marR="8608" marT="8608" marB="0" anchor="b">
                    <a:lnL>
                      <a:noFill/>
                    </a:lnL>
                    <a:lnR w="12700" cap="flat" cmpd="sng" algn="ctr">
                      <a:solidFill>
                        <a:scrgbClr r="0" g="0" b="0"/>
                      </a:solidFill>
                      <a:prstDash val="solid"/>
                      <a:round/>
                      <a:headEnd type="none" w="med" len="med"/>
                      <a:tailEnd type="none" w="med" len="med"/>
                    </a:lnR>
                    <a:lnT>
                      <a:noFill/>
                    </a:lnT>
                    <a:lnB>
                      <a:noFill/>
                    </a:lnB>
                    <a:solidFill>
                      <a:srgbClr val="D9D9D9"/>
                    </a:solidFill>
                  </a:tcPr>
                </a:tc>
                <a:tc>
                  <a:txBody>
                    <a:bodyPr/>
                    <a:lstStyle/>
                    <a:p>
                      <a:pPr algn="r" fontAlgn="b"/>
                      <a:r>
                        <a:rPr lang="es-ES" sz="1200" b="0" i="0" u="none" strike="noStrike" dirty="0">
                          <a:solidFill>
                            <a:srgbClr val="000000"/>
                          </a:solidFill>
                          <a:effectLst/>
                          <a:latin typeface="Calibri"/>
                        </a:rPr>
                        <a:t> 140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is-IS" sz="1200" b="0" i="0" u="none" strike="noStrike" dirty="0">
                          <a:solidFill>
                            <a:srgbClr val="000000"/>
                          </a:solidFill>
                          <a:effectLst/>
                          <a:latin typeface="Calibri"/>
                        </a:rPr>
                        <a:t> 277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r" fontAlgn="b"/>
                      <a:r>
                        <a:rPr lang="mr-IN" sz="1200" b="0" i="0" u="none" strike="noStrike">
                          <a:solidFill>
                            <a:srgbClr val="000000"/>
                          </a:solidFill>
                          <a:effectLst/>
                          <a:latin typeface="Calibri"/>
                        </a:rPr>
                        <a:t>63%</a:t>
                      </a:r>
                    </a:p>
                  </a:txBody>
                  <a:tcPr marL="8608" marR="8608" marT="8608" marB="0" anchor="b">
                    <a:lnL w="12700" cap="flat" cmpd="sng" algn="ctr">
                      <a:solidFill>
                        <a:scrgbClr r="0" g="0" b="0"/>
                      </a:solidFill>
                      <a:prstDash val="solid"/>
                      <a:round/>
                      <a:headEnd type="none" w="med" len="med"/>
                      <a:tailEnd type="none" w="med" len="med"/>
                    </a:lnL>
                    <a:lnR>
                      <a:noFill/>
                    </a:lnR>
                    <a:lnT>
                      <a:noFill/>
                    </a:lnT>
                    <a:lnB>
                      <a:noFill/>
                    </a:lnB>
                    <a:solidFill>
                      <a:srgbClr val="D9D9D9"/>
                    </a:solidFill>
                  </a:tcPr>
                </a:tc>
                <a:tc>
                  <a:txBody>
                    <a:bodyPr/>
                    <a:lstStyle/>
                    <a:p>
                      <a:pPr algn="r" fontAlgn="b"/>
                      <a:r>
                        <a:rPr lang="en-US" sz="1200" b="0" i="0" u="none" strike="noStrike">
                          <a:solidFill>
                            <a:srgbClr val="000000"/>
                          </a:solidFill>
                          <a:effectLst/>
                          <a:latin typeface="Calibri"/>
                        </a:rPr>
                        <a:t> $868.33 </a:t>
                      </a:r>
                    </a:p>
                  </a:txBody>
                  <a:tcPr marL="8608" marR="8608" marT="8608" marB="0" anchor="b">
                    <a:lnL>
                      <a:noFill/>
                    </a:lnL>
                    <a:lnR>
                      <a:noFill/>
                    </a:lnR>
                    <a:lnT>
                      <a:noFill/>
                    </a:lnT>
                    <a:lnB>
                      <a:noFill/>
                    </a:lnB>
                    <a:solidFill>
                      <a:srgbClr val="D9D9D9"/>
                    </a:solidFill>
                  </a:tcPr>
                </a:tc>
                <a:tc>
                  <a:txBody>
                    <a:bodyPr/>
                    <a:lstStyle/>
                    <a:p>
                      <a:pPr algn="r" fontAlgn="b"/>
                      <a:r>
                        <a:rPr lang="en-US" sz="1200" b="0" i="0" u="none" strike="noStrike" dirty="0">
                          <a:solidFill>
                            <a:srgbClr val="000000"/>
                          </a:solidFill>
                          <a:effectLst/>
                          <a:latin typeface="Calibri"/>
                        </a:rPr>
                        <a:t> $76,587.00 </a:t>
                      </a:r>
                    </a:p>
                  </a:txBody>
                  <a:tcPr marL="8608" marR="8608" marT="8608" marB="0" anchor="b">
                    <a:lnL>
                      <a:noFill/>
                    </a:lnL>
                    <a:lnR w="12700" cap="flat" cmpd="sng" algn="ctr">
                      <a:solidFill>
                        <a:scrgbClr r="0" g="0" b="0"/>
                      </a:solidFill>
                      <a:prstDash val="solid"/>
                      <a:round/>
                      <a:headEnd type="none" w="med" len="med"/>
                      <a:tailEnd type="none" w="med" len="med"/>
                    </a:lnR>
                    <a:lnT>
                      <a:noFill/>
                    </a:lnT>
                    <a:lnB>
                      <a:noFill/>
                    </a:lnB>
                    <a:solidFill>
                      <a:srgbClr val="D9D9D9"/>
                    </a:solidFill>
                  </a:tcPr>
                </a:tc>
                <a:tc>
                  <a:txBody>
                    <a:bodyPr/>
                    <a:lstStyle/>
                    <a:p>
                      <a:pPr algn="r" fontAlgn="b"/>
                      <a:r>
                        <a:rPr lang="en-US" sz="1200" b="0" i="0" u="none" strike="noStrike" dirty="0">
                          <a:solidFill>
                            <a:srgbClr val="000000"/>
                          </a:solidFill>
                          <a:effectLst/>
                          <a:latin typeface="Calibri"/>
                        </a:rPr>
                        <a:t> $17,019.33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solidFill>
                      <a:srgbClr val="D9D9D9"/>
                    </a:solidFill>
                  </a:tcPr>
                </a:tc>
                <a:tc>
                  <a:txBody>
                    <a:bodyPr/>
                    <a:lstStyle/>
                    <a:p>
                      <a:pPr algn="r" fontAlgn="b"/>
                      <a:r>
                        <a:rPr lang="en-US" sz="1200" b="0" i="0" u="none" strike="noStrike" dirty="0">
                          <a:solidFill>
                            <a:srgbClr val="000000"/>
                          </a:solidFill>
                          <a:effectLst/>
                          <a:latin typeface="Calibri"/>
                        </a:rPr>
                        <a:t> $151,532.85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solidFill>
                      <a:srgbClr val="D9D9D9"/>
                    </a:solidFill>
                  </a:tcPr>
                </a:tc>
                <a:tc>
                  <a:txBody>
                    <a:bodyPr/>
                    <a:lstStyle/>
                    <a:p>
                      <a:pPr algn="r" fontAlgn="b"/>
                      <a:r>
                        <a:rPr lang="en-US" sz="1200" b="0" i="0" u="none" strike="noStrike" dirty="0">
                          <a:solidFill>
                            <a:srgbClr val="000000"/>
                          </a:solidFill>
                          <a:effectLst/>
                          <a:latin typeface="Calibri"/>
                        </a:rPr>
                        <a:t> $33,673.97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solidFill>
                      <a:srgbClr val="D9D9D9"/>
                    </a:solidFill>
                  </a:tcPr>
                </a:tc>
              </a:tr>
              <a:tr h="206079">
                <a:tc>
                  <a:txBody>
                    <a:bodyPr/>
                    <a:lstStyle/>
                    <a:p>
                      <a:pPr algn="l" fontAlgn="b"/>
                      <a:r>
                        <a:rPr lang="es-ES" sz="1200" b="0" i="0" u="none" strike="noStrike" dirty="0" smtClean="0">
                          <a:solidFill>
                            <a:srgbClr val="000000"/>
                          </a:solidFill>
                          <a:effectLst/>
                          <a:latin typeface="Calibri"/>
                        </a:rPr>
                        <a:t>Membresía</a:t>
                      </a:r>
                      <a:endParaRPr lang="es-ES" sz="1200" b="0" i="0" u="none" strike="noStrike" dirty="0">
                        <a:solidFill>
                          <a:srgbClr val="000000"/>
                        </a:solidFill>
                        <a:effectLst/>
                        <a:latin typeface="Calibri"/>
                      </a:endParaRPr>
                    </a:p>
                  </a:txBody>
                  <a:tcPr marL="8608" marR="8608" marT="8608" marB="0" anchor="b">
                    <a:lnL>
                      <a:noFill/>
                    </a:lnL>
                    <a:lnR w="12700" cap="flat" cmpd="sng" algn="ctr">
                      <a:noFill/>
                      <a:prstDash val="solid"/>
                      <a:round/>
                      <a:headEnd type="none" w="med" len="med"/>
                      <a:tailEnd type="none" w="med" len="med"/>
                    </a:lnR>
                    <a:lnT>
                      <a:noFill/>
                    </a:lnT>
                    <a:lnB>
                      <a:noFill/>
                    </a:lnB>
                  </a:tcPr>
                </a:tc>
                <a:tc>
                  <a:txBody>
                    <a:bodyPr/>
                    <a:lstStyle/>
                    <a:p>
                      <a:pPr algn="r" fontAlgn="b"/>
                      <a:r>
                        <a:rPr lang="hr-HR" sz="1200" b="0" i="0" u="none" strike="noStrike" dirty="0">
                          <a:solidFill>
                            <a:srgbClr val="000000"/>
                          </a:solidFill>
                          <a:effectLst/>
                          <a:latin typeface="Calibri"/>
                        </a:rPr>
                        <a:t> </a:t>
                      </a:r>
                      <a:r>
                        <a:rPr lang="hr-HR" sz="1200" b="0" i="0" u="none" strike="noStrike" dirty="0" smtClean="0">
                          <a:solidFill>
                            <a:srgbClr val="000000"/>
                          </a:solidFill>
                          <a:effectLst/>
                          <a:latin typeface="Calibri"/>
                        </a:rPr>
                        <a:t>1,356 </a:t>
                      </a:r>
                      <a:endParaRPr lang="hr-HR" sz="1200" b="0" i="0" u="none" strike="noStrike" dirty="0">
                        <a:solidFill>
                          <a:srgbClr val="000000"/>
                        </a:solidFill>
                        <a:effectLst/>
                        <a:latin typeface="Calibri"/>
                      </a:endParaRPr>
                    </a:p>
                  </a:txBody>
                  <a:tcPr marL="8608" marR="8608" marT="860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1200" b="0" i="0" u="none" strike="noStrike" dirty="0">
                          <a:solidFill>
                            <a:srgbClr val="000000"/>
                          </a:solidFill>
                          <a:effectLst/>
                          <a:latin typeface="Calibri"/>
                        </a:rPr>
                        <a:t> </a:t>
                      </a:r>
                      <a:r>
                        <a:rPr lang="nb-NO" sz="1200" b="0" i="0" u="none" strike="noStrike" dirty="0" smtClean="0">
                          <a:solidFill>
                            <a:srgbClr val="000000"/>
                          </a:solidFill>
                          <a:effectLst/>
                          <a:latin typeface="Calibri"/>
                        </a:rPr>
                        <a:t>1,495 </a:t>
                      </a:r>
                      <a:endParaRPr lang="nb-NO" sz="1200" b="0" i="0" u="none" strike="noStrike" dirty="0">
                        <a:solidFill>
                          <a:srgbClr val="000000"/>
                        </a:solidFill>
                        <a:effectLst/>
                        <a:latin typeface="Calibri"/>
                      </a:endParaRPr>
                    </a:p>
                  </a:txBody>
                  <a:tcPr marL="8608" marR="8608" marT="8608"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s-ES" sz="1200" b="0" i="0" u="none" strike="noStrike">
                        <a:solidFill>
                          <a:srgbClr val="000000"/>
                        </a:solidFill>
                        <a:effectLst/>
                        <a:latin typeface="Calibri"/>
                      </a:endParaRPr>
                    </a:p>
                  </a:txBody>
                  <a:tcPr marL="8608" marR="8608" marT="8608" marB="0" anchor="b">
                    <a:lnL w="12700" cap="flat" cmpd="sng" algn="ctr">
                      <a:noFill/>
                      <a:prstDash val="solid"/>
                      <a:round/>
                      <a:headEnd type="none" w="med" len="med"/>
                      <a:tailEnd type="none" w="med" len="med"/>
                    </a:lnL>
                    <a:lnR>
                      <a:noFill/>
                    </a:lnR>
                    <a:lnT>
                      <a:noFill/>
                    </a:lnT>
                    <a:lnB>
                      <a:noFill/>
                    </a:lnB>
                  </a:tcPr>
                </a:tc>
                <a:tc>
                  <a:txBody>
                    <a:bodyPr/>
                    <a:lstStyle/>
                    <a:p>
                      <a:pPr algn="l" fontAlgn="b"/>
                      <a:endParaRPr lang="es-ES" sz="1200" b="0" i="0" u="none" strike="noStrike">
                        <a:solidFill>
                          <a:srgbClr val="000000"/>
                        </a:solidFill>
                        <a:effectLst/>
                        <a:latin typeface="Calibri"/>
                      </a:endParaRPr>
                    </a:p>
                  </a:txBody>
                  <a:tcPr marL="8608" marR="8608" marT="8608" marB="0" anchor="b">
                    <a:lnL>
                      <a:noFill/>
                    </a:lnL>
                    <a:lnR>
                      <a:noFill/>
                    </a:lnR>
                    <a:lnT>
                      <a:noFill/>
                    </a:lnT>
                    <a:lnB>
                      <a:noFill/>
                    </a:lnB>
                  </a:tcPr>
                </a:tc>
                <a:tc>
                  <a:txBody>
                    <a:bodyPr/>
                    <a:lstStyle/>
                    <a:p>
                      <a:pPr algn="r" fontAlgn="b"/>
                      <a:r>
                        <a:rPr lang="en-US" sz="1200" b="0" i="0" u="none" strike="noStrike" dirty="0">
                          <a:solidFill>
                            <a:srgbClr val="000000"/>
                          </a:solidFill>
                          <a:effectLst/>
                          <a:latin typeface="Calibri"/>
                        </a:rPr>
                        <a:t> $884,487.62 </a:t>
                      </a:r>
                    </a:p>
                  </a:txBody>
                  <a:tcPr marL="8608" marR="8608" marT="8608" marB="0" anchor="b">
                    <a:lnL>
                      <a:noFill/>
                    </a:lnL>
                    <a:lnR w="12700" cap="flat" cmpd="sng" algn="ctr">
                      <a:solidFill>
                        <a:scrgbClr r="0" g="0" b="0"/>
                      </a:solidFill>
                      <a:prstDash val="solid"/>
                      <a:round/>
                      <a:headEnd type="none" w="med" len="med"/>
                      <a:tailEnd type="none" w="med" len="med"/>
                    </a:lnR>
                    <a:lnT>
                      <a:noFill/>
                    </a:lnT>
                    <a:lnB>
                      <a:noFill/>
                    </a:lnB>
                  </a:tcPr>
                </a:tc>
                <a:tc>
                  <a:txBody>
                    <a:bodyPr/>
                    <a:lstStyle/>
                    <a:p>
                      <a:pPr algn="r" fontAlgn="b"/>
                      <a:r>
                        <a:rPr lang="en-US" sz="1200" b="1" i="0" u="none" strike="noStrike" dirty="0">
                          <a:solidFill>
                            <a:srgbClr val="000000"/>
                          </a:solidFill>
                          <a:effectLst/>
                          <a:latin typeface="Calibri"/>
                        </a:rPr>
                        <a:t> $203,612.00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w="12700" cap="flat" cmpd="sng" algn="ctr">
                      <a:solidFill>
                        <a:scrgbClr r="0" g="0" b="0"/>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a:rPr>
                        <a:t> $961,381.48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r" fontAlgn="b"/>
                      <a:r>
                        <a:rPr lang="en-US" sz="1200" b="1" i="0" u="none" strike="noStrike" dirty="0">
                          <a:solidFill>
                            <a:srgbClr val="000000"/>
                          </a:solidFill>
                          <a:effectLst/>
                          <a:latin typeface="Calibri"/>
                        </a:rPr>
                        <a:t> $220,746.25</a:t>
                      </a:r>
                      <a:r>
                        <a:rPr lang="en-US" sz="1200" b="0" i="0" u="none" strike="noStrike" dirty="0">
                          <a:solidFill>
                            <a:srgbClr val="000000"/>
                          </a:solidFill>
                          <a:effectLst/>
                          <a:latin typeface="Calibri"/>
                        </a:rPr>
                        <a:t> </a:t>
                      </a:r>
                    </a:p>
                  </a:txBody>
                  <a:tcPr marL="8608" marR="8608" marT="8608"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w="12700" cap="flat" cmpd="sng" algn="ctr">
                      <a:solidFill>
                        <a:scrgbClr r="0" g="0" b="0"/>
                      </a:solidFill>
                      <a:prstDash val="solid"/>
                      <a:round/>
                      <a:headEnd type="none" w="med" len="med"/>
                      <a:tailEnd type="none" w="med" len="med"/>
                    </a:lnB>
                  </a:tcPr>
                </a:tc>
              </a:tr>
            </a:tbl>
          </a:graphicData>
        </a:graphic>
      </p:graphicFrame>
      <p:pic>
        <p:nvPicPr>
          <p:cNvPr id="6" name="Imagen 5" descr="Screen Shot 2018-06-02 at 00.38.53.png"/>
          <p:cNvPicPr>
            <a:picLocks noChangeAspect="1"/>
          </p:cNvPicPr>
          <p:nvPr/>
        </p:nvPicPr>
        <p:blipFill rotWithShape="1">
          <a:blip r:embed="rId2">
            <a:extLst>
              <a:ext uri="{28A0092B-C50C-407E-A947-70E740481C1C}">
                <a14:useLocalDpi xmlns:a14="http://schemas.microsoft.com/office/drawing/2010/main" val="0"/>
              </a:ext>
            </a:extLst>
          </a:blip>
          <a:srcRect l="77701" t="69318" r="6136" b="2398"/>
          <a:stretch/>
        </p:blipFill>
        <p:spPr>
          <a:xfrm>
            <a:off x="339377" y="3930588"/>
            <a:ext cx="2069100" cy="1992666"/>
          </a:xfrm>
          <a:prstGeom prst="rect">
            <a:avLst/>
          </a:prstGeom>
        </p:spPr>
      </p:pic>
    </p:spTree>
    <p:extLst>
      <p:ext uri="{BB962C8B-B14F-4D97-AF65-F5344CB8AC3E}">
        <p14:creationId xmlns:p14="http://schemas.microsoft.com/office/powerpoint/2010/main" val="2290400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2"/>
          <p:cNvSpPr>
            <a:spLocks noGrp="1"/>
          </p:cNvSpPr>
          <p:nvPr>
            <p:ph type="title"/>
          </p:nvPr>
        </p:nvSpPr>
        <p:spPr>
          <a:xfrm>
            <a:off x="457200" y="449263"/>
            <a:ext cx="8229600" cy="1143000"/>
          </a:xfrm>
        </p:spPr>
        <p:txBody>
          <a:bodyPr/>
          <a:lstStyle/>
          <a:p>
            <a:pPr algn="l"/>
            <a:r>
              <a:rPr lang="en-US" sz="2400" dirty="0" smtClean="0">
                <a:solidFill>
                  <a:schemeClr val="bg1"/>
                </a:solidFill>
                <a:latin typeface="Arial Narrow" charset="0"/>
                <a:cs typeface="Arial Narrow" charset="0"/>
              </a:rPr>
              <a:t>TRÁFICO SITIOS WEB</a:t>
            </a:r>
            <a:endParaRPr lang="es-ES" sz="2400" dirty="0">
              <a:solidFill>
                <a:schemeClr val="bg1"/>
              </a:solidFill>
            </a:endParaRPr>
          </a:p>
        </p:txBody>
      </p:sp>
      <p:pic>
        <p:nvPicPr>
          <p:cNvPr id="4" name="Imagen 3" descr="Screen Shot 2018-04-21 at 01.35.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6966"/>
            <a:ext cx="9144000" cy="4284069"/>
          </a:xfrm>
          <a:prstGeom prst="rect">
            <a:avLst/>
          </a:prstGeom>
        </p:spPr>
      </p:pic>
    </p:spTree>
    <p:extLst>
      <p:ext uri="{BB962C8B-B14F-4D97-AF65-F5344CB8AC3E}">
        <p14:creationId xmlns:p14="http://schemas.microsoft.com/office/powerpoint/2010/main" val="2044755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2"/>
          <p:cNvSpPr>
            <a:spLocks noGrp="1"/>
          </p:cNvSpPr>
          <p:nvPr>
            <p:ph type="title"/>
          </p:nvPr>
        </p:nvSpPr>
        <p:spPr>
          <a:xfrm>
            <a:off x="457200" y="449263"/>
            <a:ext cx="8229600" cy="1143000"/>
          </a:xfrm>
        </p:spPr>
        <p:txBody>
          <a:bodyPr/>
          <a:lstStyle/>
          <a:p>
            <a:pPr algn="l"/>
            <a:r>
              <a:rPr lang="en-US" sz="2400" dirty="0" smtClean="0">
                <a:solidFill>
                  <a:schemeClr val="bg1"/>
                </a:solidFill>
                <a:latin typeface="Arial Narrow" charset="0"/>
                <a:cs typeface="Arial Narrow" charset="0"/>
              </a:rPr>
              <a:t>TRÁFICO SITIOS WEB</a:t>
            </a:r>
            <a:endParaRPr lang="es-ES" sz="2400" dirty="0">
              <a:solidFill>
                <a:schemeClr val="bg1"/>
              </a:solidFill>
            </a:endParaRPr>
          </a:p>
        </p:txBody>
      </p:sp>
      <p:pic>
        <p:nvPicPr>
          <p:cNvPr id="2" name="Imagen 1" descr="Screen Shot 2018-07-07 at 09.04.5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94872"/>
            <a:ext cx="9144000" cy="5162042"/>
          </a:xfrm>
          <a:prstGeom prst="rect">
            <a:avLst/>
          </a:prstGeom>
        </p:spPr>
      </p:pic>
    </p:spTree>
    <p:extLst>
      <p:ext uri="{BB962C8B-B14F-4D97-AF65-F5344CB8AC3E}">
        <p14:creationId xmlns:p14="http://schemas.microsoft.com/office/powerpoint/2010/main" val="2795617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4624067" y="2496487"/>
            <a:ext cx="3982686" cy="830997"/>
          </a:xfrm>
          <a:prstGeom prst="rect">
            <a:avLst/>
          </a:prstGeom>
        </p:spPr>
        <p:txBody>
          <a:bodyPr wrap="square">
            <a:spAutoFit/>
          </a:bodyPr>
          <a:lstStyle/>
          <a:p>
            <a:pPr algn="ctr"/>
            <a:r>
              <a:rPr lang="es-ES" sz="2400" i="1" dirty="0" smtClean="0">
                <a:solidFill>
                  <a:schemeClr val="accent1"/>
                </a:solidFill>
                <a:latin typeface="Georgia"/>
                <a:cs typeface="Georgia"/>
              </a:rPr>
              <a:t>+$5 mil millones USD</a:t>
            </a:r>
          </a:p>
          <a:p>
            <a:pPr algn="ctr"/>
            <a:r>
              <a:rPr lang="es-ES" sz="2400" i="1" dirty="0" smtClean="0">
                <a:solidFill>
                  <a:schemeClr val="accent4"/>
                </a:solidFill>
                <a:latin typeface="Georgia"/>
                <a:cs typeface="Georgia"/>
              </a:rPr>
              <a:t>+ 50 millones de donantes</a:t>
            </a:r>
            <a:endParaRPr lang="es-ES" sz="2400" i="1" dirty="0">
              <a:solidFill>
                <a:schemeClr val="accent4"/>
              </a:solidFill>
              <a:latin typeface="Georgia"/>
              <a:cs typeface="Georgia"/>
            </a:endParaRPr>
          </a:p>
        </p:txBody>
      </p:sp>
      <p:sp>
        <p:nvSpPr>
          <p:cNvPr id="3" name="Rectángulo 2"/>
          <p:cNvSpPr/>
          <p:nvPr/>
        </p:nvSpPr>
        <p:spPr>
          <a:xfrm>
            <a:off x="381864" y="2496487"/>
            <a:ext cx="3982686" cy="461665"/>
          </a:xfrm>
          <a:prstGeom prst="rect">
            <a:avLst/>
          </a:prstGeom>
        </p:spPr>
        <p:txBody>
          <a:bodyPr wrap="square">
            <a:spAutoFit/>
          </a:bodyPr>
          <a:lstStyle/>
          <a:p>
            <a:pPr algn="ctr"/>
            <a:r>
              <a:rPr lang="es-ES" sz="2400" i="1" dirty="0" smtClean="0">
                <a:solidFill>
                  <a:schemeClr val="accent1"/>
                </a:solidFill>
                <a:latin typeface="Georgia"/>
                <a:cs typeface="Georgia"/>
              </a:rPr>
              <a:t>$4.4 mil millones USD</a:t>
            </a:r>
          </a:p>
        </p:txBody>
      </p:sp>
      <p:sp>
        <p:nvSpPr>
          <p:cNvPr id="4" name="Rectángulo 3"/>
          <p:cNvSpPr/>
          <p:nvPr/>
        </p:nvSpPr>
        <p:spPr>
          <a:xfrm>
            <a:off x="381864" y="1674426"/>
            <a:ext cx="3982686" cy="461665"/>
          </a:xfrm>
          <a:prstGeom prst="rect">
            <a:avLst/>
          </a:prstGeom>
        </p:spPr>
        <p:txBody>
          <a:bodyPr wrap="square">
            <a:spAutoFit/>
          </a:bodyPr>
          <a:lstStyle/>
          <a:p>
            <a:pPr algn="ctr"/>
            <a:r>
              <a:rPr lang="es-ES" sz="2400" i="1" dirty="0" smtClean="0">
                <a:solidFill>
                  <a:schemeClr val="accent1"/>
                </a:solidFill>
                <a:latin typeface="Georgia"/>
                <a:cs typeface="Georgia"/>
              </a:rPr>
              <a:t>100 años LFR</a:t>
            </a:r>
            <a:endParaRPr lang="es-ES" sz="2400" i="1" dirty="0">
              <a:solidFill>
                <a:schemeClr val="accent1"/>
              </a:solidFill>
              <a:latin typeface="Georgia"/>
              <a:cs typeface="Georgia"/>
            </a:endParaRPr>
          </a:p>
        </p:txBody>
      </p:sp>
      <p:sp>
        <p:nvSpPr>
          <p:cNvPr id="6" name="Rectángulo 5"/>
          <p:cNvSpPr/>
          <p:nvPr/>
        </p:nvSpPr>
        <p:spPr>
          <a:xfrm>
            <a:off x="4624067" y="1674426"/>
            <a:ext cx="3982686" cy="461665"/>
          </a:xfrm>
          <a:prstGeom prst="rect">
            <a:avLst/>
          </a:prstGeom>
        </p:spPr>
        <p:txBody>
          <a:bodyPr wrap="square">
            <a:spAutoFit/>
          </a:bodyPr>
          <a:lstStyle/>
          <a:p>
            <a:pPr algn="ctr"/>
            <a:r>
              <a:rPr lang="es-ES" sz="2400" i="1" dirty="0">
                <a:solidFill>
                  <a:schemeClr val="accent1"/>
                </a:solidFill>
                <a:latin typeface="Georgia"/>
                <a:cs typeface="Georgia"/>
              </a:rPr>
              <a:t>8</a:t>
            </a:r>
            <a:r>
              <a:rPr lang="es-ES" sz="2400" i="1" dirty="0" smtClean="0">
                <a:solidFill>
                  <a:schemeClr val="accent1"/>
                </a:solidFill>
                <a:latin typeface="Georgia"/>
                <a:cs typeface="Georgia"/>
              </a:rPr>
              <a:t> años </a:t>
            </a:r>
            <a:r>
              <a:rPr lang="es-ES" sz="2400" i="1" dirty="0" err="1" smtClean="0">
                <a:solidFill>
                  <a:schemeClr val="accent1"/>
                </a:solidFill>
                <a:latin typeface="Georgia"/>
                <a:cs typeface="Georgia"/>
              </a:rPr>
              <a:t>Gofoundme</a:t>
            </a:r>
            <a:endParaRPr lang="es-ES" sz="2400" i="1" dirty="0">
              <a:solidFill>
                <a:schemeClr val="accent1"/>
              </a:solidFill>
              <a:latin typeface="Georgia"/>
              <a:cs typeface="Georgia"/>
            </a:endParaRPr>
          </a:p>
        </p:txBody>
      </p:sp>
      <p:sp>
        <p:nvSpPr>
          <p:cNvPr id="7" name="Título 2"/>
          <p:cNvSpPr>
            <a:spLocks noGrp="1"/>
          </p:cNvSpPr>
          <p:nvPr>
            <p:ph type="title"/>
          </p:nvPr>
        </p:nvSpPr>
        <p:spPr>
          <a:xfrm>
            <a:off x="457200" y="449263"/>
            <a:ext cx="8229600" cy="1143000"/>
          </a:xfrm>
        </p:spPr>
        <p:txBody>
          <a:bodyPr/>
          <a:lstStyle/>
          <a:p>
            <a:pPr algn="l"/>
            <a:r>
              <a:rPr lang="en-US" sz="2400" dirty="0" smtClean="0">
                <a:solidFill>
                  <a:schemeClr val="bg1"/>
                </a:solidFill>
                <a:latin typeface="Arial Narrow" charset="0"/>
                <a:cs typeface="Arial Narrow" charset="0"/>
              </a:rPr>
              <a:t>RESULTADOS </a:t>
            </a:r>
            <a:endParaRPr lang="es-ES" sz="2400" dirty="0">
              <a:solidFill>
                <a:schemeClr val="bg1"/>
              </a:solidFill>
            </a:endParaRPr>
          </a:p>
        </p:txBody>
      </p:sp>
    </p:spTree>
    <p:extLst>
      <p:ext uri="{BB962C8B-B14F-4D97-AF65-F5344CB8AC3E}">
        <p14:creationId xmlns:p14="http://schemas.microsoft.com/office/powerpoint/2010/main" val="1965325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STEVEJOB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1905000"/>
            <a:ext cx="8128000" cy="3048000"/>
          </a:xfrm>
          <a:prstGeom prst="rect">
            <a:avLst/>
          </a:prstGeom>
        </p:spPr>
      </p:pic>
      <p:sp>
        <p:nvSpPr>
          <p:cNvPr id="3" name="CuadroTexto 2"/>
          <p:cNvSpPr txBox="1"/>
          <p:nvPr/>
        </p:nvSpPr>
        <p:spPr>
          <a:xfrm>
            <a:off x="7017425" y="6372151"/>
            <a:ext cx="1991363" cy="246221"/>
          </a:xfrm>
          <a:prstGeom prst="rect">
            <a:avLst/>
          </a:prstGeom>
          <a:noFill/>
        </p:spPr>
        <p:txBody>
          <a:bodyPr wrap="none" rtlCol="0">
            <a:spAutoFit/>
          </a:bodyPr>
          <a:lstStyle/>
          <a:p>
            <a:r>
              <a:rPr lang="es-ES" sz="1000" dirty="0" smtClean="0"/>
              <a:t>Saúl E. Castillo Valdés </a:t>
            </a:r>
            <a:r>
              <a:rPr lang="mr-IN" sz="1000" dirty="0" smtClean="0"/>
              <a:t>–</a:t>
            </a:r>
            <a:r>
              <a:rPr lang="es-ES" sz="1000" dirty="0" smtClean="0"/>
              <a:t> Junio 2018</a:t>
            </a:r>
            <a:endParaRPr lang="es-ES" sz="1000" dirty="0"/>
          </a:p>
        </p:txBody>
      </p:sp>
    </p:spTree>
    <p:extLst>
      <p:ext uri="{BB962C8B-B14F-4D97-AF65-F5344CB8AC3E}">
        <p14:creationId xmlns:p14="http://schemas.microsoft.com/office/powerpoint/2010/main" val="2507690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457200" y="449263"/>
            <a:ext cx="8229600" cy="1143000"/>
          </a:xfrm>
        </p:spPr>
        <p:txBody>
          <a:bodyPr/>
          <a:lstStyle/>
          <a:p>
            <a:pPr algn="l"/>
            <a:r>
              <a:rPr lang="en-US" sz="2400" dirty="0" smtClean="0">
                <a:solidFill>
                  <a:schemeClr val="bg1"/>
                </a:solidFill>
                <a:latin typeface="Arial Narrow" charset="0"/>
                <a:cs typeface="Arial Narrow" charset="0"/>
              </a:rPr>
              <a:t>FONDOS</a:t>
            </a:r>
            <a:endParaRPr lang="es-ES" sz="2400" dirty="0">
              <a:solidFill>
                <a:schemeClr val="bg1"/>
              </a:solidFill>
            </a:endParaRPr>
          </a:p>
        </p:txBody>
      </p:sp>
      <p:sp>
        <p:nvSpPr>
          <p:cNvPr id="4" name="Content Placeholder 2"/>
          <p:cNvSpPr>
            <a:spLocks noGrp="1"/>
          </p:cNvSpPr>
          <p:nvPr>
            <p:ph idx="1"/>
          </p:nvPr>
        </p:nvSpPr>
        <p:spPr bwMode="auto">
          <a:xfrm>
            <a:off x="457199" y="1219200"/>
            <a:ext cx="8353425" cy="40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en-US" sz="2400" b="1" dirty="0" smtClean="0">
                <a:solidFill>
                  <a:schemeClr val="accent1"/>
                </a:solidFill>
                <a:latin typeface="Georgia" charset="0"/>
                <a:cs typeface="Georgia" charset="0"/>
              </a:rPr>
              <a:t>Rotary Direct</a:t>
            </a:r>
          </a:p>
          <a:p>
            <a:r>
              <a:rPr lang="en-US" sz="2400" b="1" dirty="0" err="1" smtClean="0">
                <a:solidFill>
                  <a:schemeClr val="accent1"/>
                </a:solidFill>
                <a:latin typeface="Georgia" charset="0"/>
                <a:cs typeface="Georgia" charset="0"/>
              </a:rPr>
              <a:t>Socios</a:t>
            </a:r>
            <a:r>
              <a:rPr lang="en-US" sz="2400" b="1" dirty="0" smtClean="0">
                <a:solidFill>
                  <a:schemeClr val="accent1"/>
                </a:solidFill>
                <a:latin typeface="Georgia" charset="0"/>
                <a:cs typeface="Georgia" charset="0"/>
              </a:rPr>
              <a:t> Paul Harris</a:t>
            </a:r>
          </a:p>
          <a:p>
            <a:r>
              <a:rPr lang="en-US" sz="2400" b="1" dirty="0" err="1" smtClean="0">
                <a:solidFill>
                  <a:schemeClr val="accent1"/>
                </a:solidFill>
                <a:latin typeface="Georgia" charset="0"/>
                <a:cs typeface="Georgia" charset="0"/>
              </a:rPr>
              <a:t>Círculo</a:t>
            </a:r>
            <a:r>
              <a:rPr lang="en-US" sz="2400" b="1" dirty="0" smtClean="0">
                <a:solidFill>
                  <a:schemeClr val="accent1"/>
                </a:solidFill>
                <a:latin typeface="Georgia" charset="0"/>
                <a:cs typeface="Georgia" charset="0"/>
              </a:rPr>
              <a:t> Paul Harris</a:t>
            </a:r>
          </a:p>
          <a:p>
            <a:endParaRPr lang="en-US" sz="2400" b="1" dirty="0">
              <a:solidFill>
                <a:schemeClr val="accent1"/>
              </a:solidFill>
              <a:latin typeface="Georgia" charset="0"/>
              <a:cs typeface="Georgia" charset="0"/>
            </a:endParaRPr>
          </a:p>
        </p:txBody>
      </p:sp>
      <p:pic>
        <p:nvPicPr>
          <p:cNvPr id="2" name="Imagen 1" descr="Screen Shot 2017-09-23 at 02.36.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9876" y="1226072"/>
            <a:ext cx="3499481" cy="4903303"/>
          </a:xfrm>
          <a:prstGeom prst="rect">
            <a:avLst/>
          </a:prstGeom>
        </p:spPr>
      </p:pic>
      <p:sp>
        <p:nvSpPr>
          <p:cNvPr id="5" name="CuadroTexto 4"/>
          <p:cNvSpPr txBox="1"/>
          <p:nvPr/>
        </p:nvSpPr>
        <p:spPr>
          <a:xfrm>
            <a:off x="7017425" y="6372151"/>
            <a:ext cx="1991363" cy="246221"/>
          </a:xfrm>
          <a:prstGeom prst="rect">
            <a:avLst/>
          </a:prstGeom>
          <a:noFill/>
        </p:spPr>
        <p:txBody>
          <a:bodyPr wrap="none" rtlCol="0">
            <a:spAutoFit/>
          </a:bodyPr>
          <a:lstStyle/>
          <a:p>
            <a:r>
              <a:rPr lang="es-ES" sz="1000" dirty="0" smtClean="0"/>
              <a:t>Saúl E. Castillo Valdés </a:t>
            </a:r>
            <a:r>
              <a:rPr lang="mr-IN" sz="1000" dirty="0" smtClean="0"/>
              <a:t>–</a:t>
            </a:r>
            <a:r>
              <a:rPr lang="es-ES" sz="1000" dirty="0" smtClean="0"/>
              <a:t> Junio 2018</a:t>
            </a:r>
            <a:endParaRPr lang="es-ES" sz="1000" dirty="0"/>
          </a:p>
        </p:txBody>
      </p:sp>
    </p:spTree>
    <p:extLst>
      <p:ext uri="{BB962C8B-B14F-4D97-AF65-F5344CB8AC3E}">
        <p14:creationId xmlns:p14="http://schemas.microsoft.com/office/powerpoint/2010/main" val="2709697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457200" y="449263"/>
            <a:ext cx="8229600" cy="1143000"/>
          </a:xfrm>
        </p:spPr>
        <p:txBody>
          <a:bodyPr/>
          <a:lstStyle/>
          <a:p>
            <a:pPr algn="l"/>
            <a:r>
              <a:rPr lang="en-US" sz="2400" dirty="0" smtClean="0">
                <a:solidFill>
                  <a:schemeClr val="bg1"/>
                </a:solidFill>
                <a:latin typeface="Arial Narrow" charset="0"/>
                <a:cs typeface="Arial Narrow" charset="0"/>
              </a:rPr>
              <a:t>NUEVA VISIÓN DE RI</a:t>
            </a:r>
            <a:endParaRPr lang="es-ES" sz="2400" dirty="0">
              <a:solidFill>
                <a:schemeClr val="bg1"/>
              </a:solidFill>
            </a:endParaRPr>
          </a:p>
        </p:txBody>
      </p:sp>
      <p:sp>
        <p:nvSpPr>
          <p:cNvPr id="16" name="object 2"/>
          <p:cNvSpPr/>
          <p:nvPr/>
        </p:nvSpPr>
        <p:spPr>
          <a:xfrm>
            <a:off x="4572000" y="0"/>
            <a:ext cx="4571999" cy="6857999"/>
          </a:xfrm>
          <a:prstGeom prst="rect">
            <a:avLst/>
          </a:prstGeom>
          <a:blipFill>
            <a:blip r:embed="rId2" cstate="print"/>
            <a:stretch>
              <a:fillRect/>
            </a:stretch>
          </a:blipFill>
        </p:spPr>
        <p:txBody>
          <a:bodyPr wrap="square" lIns="0" tIns="0" rIns="0" bIns="0" rtlCol="0"/>
          <a:lstStyle/>
          <a:p>
            <a:endParaRPr/>
          </a:p>
        </p:txBody>
      </p:sp>
      <p:sp>
        <p:nvSpPr>
          <p:cNvPr id="18" name="Rectángulo 17"/>
          <p:cNvSpPr/>
          <p:nvPr/>
        </p:nvSpPr>
        <p:spPr>
          <a:xfrm>
            <a:off x="293534" y="1668248"/>
            <a:ext cx="3778981" cy="3970318"/>
          </a:xfrm>
          <a:prstGeom prst="rect">
            <a:avLst/>
          </a:prstGeom>
        </p:spPr>
        <p:txBody>
          <a:bodyPr wrap="square">
            <a:spAutoFit/>
          </a:bodyPr>
          <a:lstStyle/>
          <a:p>
            <a:r>
              <a:rPr lang="es-ES" sz="2800" b="1" i="1" spc="-135" dirty="0">
                <a:solidFill>
                  <a:srgbClr val="47585D"/>
                </a:solidFill>
                <a:latin typeface="Arial"/>
                <a:cs typeface="Arial"/>
              </a:rPr>
              <a:t>Juntos, vemos un mundo donde las personas se unen y toman medidas para crear un cambio duradero: en todo el mundo, en nuestras comunidades y en nosotros mismos</a:t>
            </a:r>
            <a:r>
              <a:rPr lang="es-ES" dirty="0"/>
              <a:t>.</a:t>
            </a:r>
          </a:p>
        </p:txBody>
      </p:sp>
    </p:spTree>
    <p:extLst>
      <p:ext uri="{BB962C8B-B14F-4D97-AF65-F5344CB8AC3E}">
        <p14:creationId xmlns:p14="http://schemas.microsoft.com/office/powerpoint/2010/main" val="3474878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Screen Shot 2016-06-25 at 3.15.19 AM.png"/>
          <p:cNvPicPr>
            <a:picLocks noChangeAspect="1"/>
          </p:cNvPicPr>
          <p:nvPr/>
        </p:nvPicPr>
        <p:blipFill rotWithShape="1">
          <a:blip r:embed="rId3">
            <a:extLst>
              <a:ext uri="{28A0092B-C50C-407E-A947-70E740481C1C}">
                <a14:useLocalDpi xmlns:a14="http://schemas.microsoft.com/office/drawing/2010/main" val="0"/>
              </a:ext>
            </a:extLst>
          </a:blip>
          <a:srcRect b="4974"/>
          <a:stretch/>
        </p:blipFill>
        <p:spPr>
          <a:xfrm>
            <a:off x="0" y="1209675"/>
            <a:ext cx="9144000" cy="5553075"/>
          </a:xfrm>
          <a:prstGeom prst="rect">
            <a:avLst/>
          </a:prstGeom>
        </p:spPr>
      </p:pic>
      <p:sp>
        <p:nvSpPr>
          <p:cNvPr id="6" name="Título 2"/>
          <p:cNvSpPr>
            <a:spLocks noGrp="1"/>
          </p:cNvSpPr>
          <p:nvPr>
            <p:ph type="title"/>
          </p:nvPr>
        </p:nvSpPr>
        <p:spPr>
          <a:xfrm>
            <a:off x="457200" y="449263"/>
            <a:ext cx="8229600" cy="1143000"/>
          </a:xfrm>
        </p:spPr>
        <p:txBody>
          <a:bodyPr/>
          <a:lstStyle/>
          <a:p>
            <a:pPr algn="l"/>
            <a:r>
              <a:rPr lang="en-US" sz="2400" dirty="0" smtClean="0">
                <a:solidFill>
                  <a:schemeClr val="bg1"/>
                </a:solidFill>
                <a:latin typeface="Arial Narrow" charset="0"/>
                <a:cs typeface="Arial Narrow" charset="0"/>
              </a:rPr>
              <a:t>HERRAMIENTAS</a:t>
            </a:r>
            <a:endParaRPr lang="es-ES" sz="2400" dirty="0">
              <a:solidFill>
                <a:schemeClr val="bg1"/>
              </a:solidFill>
            </a:endParaRPr>
          </a:p>
        </p:txBody>
      </p:sp>
      <p:sp>
        <p:nvSpPr>
          <p:cNvPr id="5" name="CuadroTexto 4"/>
          <p:cNvSpPr txBox="1"/>
          <p:nvPr/>
        </p:nvSpPr>
        <p:spPr>
          <a:xfrm>
            <a:off x="7017425" y="6372151"/>
            <a:ext cx="1991363" cy="246221"/>
          </a:xfrm>
          <a:prstGeom prst="rect">
            <a:avLst/>
          </a:prstGeom>
          <a:noFill/>
        </p:spPr>
        <p:txBody>
          <a:bodyPr wrap="none" rtlCol="0">
            <a:spAutoFit/>
          </a:bodyPr>
          <a:lstStyle/>
          <a:p>
            <a:r>
              <a:rPr lang="es-ES" sz="1000" dirty="0" smtClean="0"/>
              <a:t>Saúl E. Castillo Valdés </a:t>
            </a:r>
            <a:r>
              <a:rPr lang="mr-IN" sz="1000" dirty="0" smtClean="0"/>
              <a:t>–</a:t>
            </a:r>
            <a:r>
              <a:rPr lang="es-ES" sz="1000" dirty="0" smtClean="0"/>
              <a:t> Junio 2018</a:t>
            </a:r>
            <a:endParaRPr lang="es-ES" sz="1000" dirty="0"/>
          </a:p>
        </p:txBody>
      </p:sp>
    </p:spTree>
    <p:extLst>
      <p:ext uri="{BB962C8B-B14F-4D97-AF65-F5344CB8AC3E}">
        <p14:creationId xmlns:p14="http://schemas.microsoft.com/office/powerpoint/2010/main" val="1509842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Screen Shot 2016-06-25 at 2.50.57 AM.png"/>
          <p:cNvPicPr>
            <a:picLocks noChangeAspect="1"/>
          </p:cNvPicPr>
          <p:nvPr/>
        </p:nvPicPr>
        <p:blipFill rotWithShape="1">
          <a:blip r:embed="rId3">
            <a:extLst>
              <a:ext uri="{28A0092B-C50C-407E-A947-70E740481C1C}">
                <a14:useLocalDpi xmlns:a14="http://schemas.microsoft.com/office/drawing/2010/main" val="0"/>
              </a:ext>
            </a:extLst>
          </a:blip>
          <a:srcRect t="3946"/>
          <a:stretch/>
        </p:blipFill>
        <p:spPr>
          <a:xfrm>
            <a:off x="436675" y="968375"/>
            <a:ext cx="8175400" cy="5889624"/>
          </a:xfrm>
          <a:prstGeom prst="rect">
            <a:avLst/>
          </a:prstGeom>
        </p:spPr>
      </p:pic>
      <p:sp>
        <p:nvSpPr>
          <p:cNvPr id="6" name="Título 2"/>
          <p:cNvSpPr txBox="1">
            <a:spLocks/>
          </p:cNvSpPr>
          <p:nvPr/>
        </p:nvSpPr>
        <p:spPr>
          <a:xfrm>
            <a:off x="457200" y="449263"/>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smtClean="0">
                <a:solidFill>
                  <a:schemeClr val="bg1"/>
                </a:solidFill>
                <a:latin typeface="Arial Narrow" charset="0"/>
                <a:cs typeface="Arial Narrow" charset="0"/>
              </a:rPr>
              <a:t>HERRAMIENTAS</a:t>
            </a:r>
            <a:endParaRPr lang="es-ES" sz="2400" dirty="0">
              <a:solidFill>
                <a:schemeClr val="bg1"/>
              </a:solidFill>
            </a:endParaRPr>
          </a:p>
        </p:txBody>
      </p:sp>
    </p:spTree>
    <p:extLst>
      <p:ext uri="{BB962C8B-B14F-4D97-AF65-F5344CB8AC3E}">
        <p14:creationId xmlns:p14="http://schemas.microsoft.com/office/powerpoint/2010/main" val="1736111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19524" y="1587745"/>
            <a:ext cx="7207249" cy="2400657"/>
          </a:xfrm>
          <a:prstGeom prst="rect">
            <a:avLst/>
          </a:prstGeom>
        </p:spPr>
        <p:txBody>
          <a:bodyPr wrap="square">
            <a:spAutoFit/>
          </a:bodyPr>
          <a:lstStyle/>
          <a:p>
            <a:r>
              <a:rPr lang="es-ES" sz="2400" i="1" dirty="0" smtClean="0">
                <a:solidFill>
                  <a:schemeClr val="accent1"/>
                </a:solidFill>
                <a:latin typeface="Georgia"/>
                <a:cs typeface="Georgia"/>
              </a:rPr>
              <a:t>1) Enfócate </a:t>
            </a:r>
            <a:r>
              <a:rPr lang="es-ES" sz="2400" i="1" dirty="0">
                <a:solidFill>
                  <a:schemeClr val="accent1"/>
                </a:solidFill>
                <a:latin typeface="Georgia"/>
                <a:cs typeface="Georgia"/>
              </a:rPr>
              <a:t>en las generaciones que importan hoy.</a:t>
            </a:r>
          </a:p>
          <a:p>
            <a:pPr marL="285750" indent="-285750">
              <a:buFont typeface="Arial"/>
              <a:buChar char="•"/>
            </a:pPr>
            <a:r>
              <a:rPr lang="es-ES" i="1" dirty="0" err="1">
                <a:solidFill>
                  <a:schemeClr val="tx1">
                    <a:lumMod val="75000"/>
                  </a:schemeClr>
                </a:solidFill>
                <a:latin typeface="Georgia"/>
                <a:cs typeface="Georgia"/>
              </a:rPr>
              <a:t>Boomers</a:t>
            </a:r>
            <a:r>
              <a:rPr lang="es-ES" i="1" dirty="0">
                <a:solidFill>
                  <a:schemeClr val="tx1">
                    <a:lumMod val="75000"/>
                  </a:schemeClr>
                </a:solidFill>
                <a:latin typeface="Georgia"/>
                <a:cs typeface="Georgia"/>
              </a:rPr>
              <a:t> tienen al menos otra década </a:t>
            </a:r>
            <a:r>
              <a:rPr lang="es-ES" i="1" dirty="0" smtClean="0">
                <a:solidFill>
                  <a:schemeClr val="tx1">
                    <a:lumMod val="75000"/>
                  </a:schemeClr>
                </a:solidFill>
                <a:latin typeface="Georgia"/>
                <a:cs typeface="Georgia"/>
              </a:rPr>
              <a:t>más.</a:t>
            </a:r>
            <a:endParaRPr lang="es-ES" i="1" dirty="0">
              <a:solidFill>
                <a:schemeClr val="tx1">
                  <a:lumMod val="75000"/>
                </a:schemeClr>
              </a:solidFill>
              <a:latin typeface="Georgia"/>
              <a:cs typeface="Georgia"/>
            </a:endParaRPr>
          </a:p>
          <a:p>
            <a:pPr marL="285750" indent="-285750">
              <a:buFont typeface="Arial"/>
              <a:buChar char="•"/>
            </a:pPr>
            <a:r>
              <a:rPr lang="es-ES" i="1" dirty="0">
                <a:solidFill>
                  <a:schemeClr val="tx1">
                    <a:lumMod val="75000"/>
                  </a:schemeClr>
                </a:solidFill>
                <a:latin typeface="Georgia"/>
                <a:cs typeface="Georgia"/>
              </a:rPr>
              <a:t>L</a:t>
            </a:r>
            <a:r>
              <a:rPr lang="es-ES" i="1" dirty="0" smtClean="0">
                <a:solidFill>
                  <a:schemeClr val="tx1">
                    <a:lumMod val="75000"/>
                  </a:schemeClr>
                </a:solidFill>
                <a:latin typeface="Georgia"/>
                <a:cs typeface="Georgia"/>
              </a:rPr>
              <a:t>a </a:t>
            </a:r>
            <a:r>
              <a:rPr lang="es-ES" i="1" dirty="0">
                <a:solidFill>
                  <a:schemeClr val="tx1">
                    <a:lumMod val="75000"/>
                  </a:schemeClr>
                </a:solidFill>
                <a:latin typeface="Georgia"/>
                <a:cs typeface="Georgia"/>
              </a:rPr>
              <a:t>Generación X puede ser el objetivo ideal para </a:t>
            </a:r>
            <a:r>
              <a:rPr lang="es-ES" i="1" dirty="0" smtClean="0">
                <a:solidFill>
                  <a:schemeClr val="tx1">
                    <a:lumMod val="75000"/>
                  </a:schemeClr>
                </a:solidFill>
                <a:latin typeface="Georgia"/>
                <a:cs typeface="Georgia"/>
              </a:rPr>
              <a:t>legados. Dejar las </a:t>
            </a:r>
            <a:r>
              <a:rPr lang="es-ES" i="1" dirty="0">
                <a:solidFill>
                  <a:schemeClr val="tx1">
                    <a:lumMod val="75000"/>
                  </a:schemeClr>
                </a:solidFill>
                <a:latin typeface="Georgia"/>
                <a:cs typeface="Georgia"/>
              </a:rPr>
              <a:t>expectativas a corto plazo</a:t>
            </a:r>
          </a:p>
          <a:p>
            <a:pPr marL="285750" indent="-285750">
              <a:buFont typeface="Arial"/>
              <a:buChar char="•"/>
            </a:pPr>
            <a:r>
              <a:rPr lang="es-ES" i="1" dirty="0" err="1" smtClean="0">
                <a:solidFill>
                  <a:schemeClr val="tx1">
                    <a:lumMod val="75000"/>
                  </a:schemeClr>
                </a:solidFill>
                <a:latin typeface="Georgia"/>
                <a:cs typeface="Georgia"/>
              </a:rPr>
              <a:t>Millennials</a:t>
            </a:r>
            <a:r>
              <a:rPr lang="es-ES" i="1" dirty="0" smtClean="0">
                <a:solidFill>
                  <a:schemeClr val="tx1">
                    <a:lumMod val="75000"/>
                  </a:schemeClr>
                </a:solidFill>
                <a:latin typeface="Georgia"/>
                <a:cs typeface="Georgia"/>
              </a:rPr>
              <a:t> y Generación X, </a:t>
            </a:r>
            <a:r>
              <a:rPr lang="es-ES" i="1" dirty="0">
                <a:solidFill>
                  <a:schemeClr val="tx1">
                    <a:lumMod val="75000"/>
                  </a:schemeClr>
                </a:solidFill>
                <a:latin typeface="Georgia"/>
                <a:cs typeface="Georgia"/>
              </a:rPr>
              <a:t>se </a:t>
            </a:r>
            <a:r>
              <a:rPr lang="es-ES" i="1" dirty="0" smtClean="0">
                <a:solidFill>
                  <a:schemeClr val="tx1">
                    <a:lumMod val="75000"/>
                  </a:schemeClr>
                </a:solidFill>
                <a:latin typeface="Georgia"/>
                <a:cs typeface="Georgia"/>
              </a:rPr>
              <a:t>preocuparán ganarse </a:t>
            </a:r>
            <a:r>
              <a:rPr lang="es-ES" i="1" dirty="0">
                <a:solidFill>
                  <a:schemeClr val="tx1">
                    <a:lumMod val="75000"/>
                  </a:schemeClr>
                </a:solidFill>
                <a:latin typeface="Georgia"/>
                <a:cs typeface="Georgia"/>
              </a:rPr>
              <a:t>la vida, criar hijos y </a:t>
            </a:r>
            <a:r>
              <a:rPr lang="es-ES" i="1" dirty="0" smtClean="0">
                <a:solidFill>
                  <a:schemeClr val="tx1">
                    <a:lumMod val="75000"/>
                  </a:schemeClr>
                </a:solidFill>
                <a:latin typeface="Georgia"/>
                <a:cs typeface="Georgia"/>
              </a:rPr>
              <a:t>encontrar alguna </a:t>
            </a:r>
            <a:r>
              <a:rPr lang="es-ES" i="1" dirty="0">
                <a:solidFill>
                  <a:schemeClr val="tx1">
                    <a:lumMod val="75000"/>
                  </a:schemeClr>
                </a:solidFill>
                <a:latin typeface="Georgia"/>
                <a:cs typeface="Georgia"/>
              </a:rPr>
              <a:t>medida de seguridad en un mundo profundamente inseguro.</a:t>
            </a:r>
          </a:p>
          <a:p>
            <a:pPr marL="285750" indent="-285750">
              <a:buFont typeface="Arial"/>
              <a:buChar char="•"/>
            </a:pPr>
            <a:r>
              <a:rPr lang="es-ES" i="1" dirty="0" smtClean="0">
                <a:solidFill>
                  <a:schemeClr val="tx1">
                    <a:lumMod val="75000"/>
                  </a:schemeClr>
                </a:solidFill>
                <a:latin typeface="Georgia"/>
                <a:cs typeface="Georgia"/>
              </a:rPr>
              <a:t>Invierte en los </a:t>
            </a:r>
            <a:r>
              <a:rPr lang="es-ES" i="1" dirty="0" err="1" smtClean="0">
                <a:solidFill>
                  <a:schemeClr val="tx1">
                    <a:lumMod val="75000"/>
                  </a:schemeClr>
                </a:solidFill>
                <a:latin typeface="Georgia"/>
                <a:cs typeface="Georgia"/>
              </a:rPr>
              <a:t>Millennials</a:t>
            </a:r>
            <a:r>
              <a:rPr lang="es-ES" i="1" dirty="0" smtClean="0">
                <a:solidFill>
                  <a:schemeClr val="tx1">
                    <a:lumMod val="75000"/>
                  </a:schemeClr>
                </a:solidFill>
                <a:latin typeface="Georgia"/>
                <a:cs typeface="Georgia"/>
              </a:rPr>
              <a:t> a largo plazo.</a:t>
            </a:r>
            <a:endParaRPr lang="es-ES" i="1" dirty="0">
              <a:solidFill>
                <a:schemeClr val="tx1">
                  <a:lumMod val="75000"/>
                </a:schemeClr>
              </a:solidFill>
              <a:latin typeface="Georgia"/>
              <a:cs typeface="Georgia"/>
            </a:endParaRPr>
          </a:p>
        </p:txBody>
      </p:sp>
      <p:sp>
        <p:nvSpPr>
          <p:cNvPr id="3" name="Título 2"/>
          <p:cNvSpPr>
            <a:spLocks noGrp="1"/>
          </p:cNvSpPr>
          <p:nvPr>
            <p:ph type="title"/>
          </p:nvPr>
        </p:nvSpPr>
        <p:spPr>
          <a:xfrm>
            <a:off x="457200" y="449263"/>
            <a:ext cx="8229600" cy="1143000"/>
          </a:xfrm>
        </p:spPr>
        <p:txBody>
          <a:bodyPr/>
          <a:lstStyle/>
          <a:p>
            <a:pPr algn="l"/>
            <a:r>
              <a:rPr lang="en-US" sz="2400" dirty="0" smtClean="0">
                <a:solidFill>
                  <a:schemeClr val="bg1"/>
                </a:solidFill>
                <a:latin typeface="Arial Narrow" charset="0"/>
                <a:cs typeface="Arial Narrow" charset="0"/>
              </a:rPr>
              <a:t>CONCLUSIONES</a:t>
            </a:r>
            <a:endParaRPr lang="es-ES" sz="2400" dirty="0">
              <a:solidFill>
                <a:schemeClr val="bg1"/>
              </a:solidFill>
            </a:endParaRPr>
          </a:p>
        </p:txBody>
      </p:sp>
      <p:sp>
        <p:nvSpPr>
          <p:cNvPr id="4" name="CuadroTexto 3"/>
          <p:cNvSpPr txBox="1"/>
          <p:nvPr/>
        </p:nvSpPr>
        <p:spPr>
          <a:xfrm>
            <a:off x="7017425" y="6372151"/>
            <a:ext cx="1991363" cy="246221"/>
          </a:xfrm>
          <a:prstGeom prst="rect">
            <a:avLst/>
          </a:prstGeom>
          <a:noFill/>
        </p:spPr>
        <p:txBody>
          <a:bodyPr wrap="none" rtlCol="0">
            <a:spAutoFit/>
          </a:bodyPr>
          <a:lstStyle/>
          <a:p>
            <a:r>
              <a:rPr lang="es-ES" sz="1000" dirty="0" smtClean="0"/>
              <a:t>Saúl E. Castillo Valdés </a:t>
            </a:r>
            <a:r>
              <a:rPr lang="mr-IN" sz="1000" dirty="0" smtClean="0"/>
              <a:t>–</a:t>
            </a:r>
            <a:r>
              <a:rPr lang="es-ES" sz="1000" dirty="0" smtClean="0"/>
              <a:t> Junio 2018</a:t>
            </a:r>
            <a:endParaRPr lang="es-ES" sz="1000" dirty="0"/>
          </a:p>
        </p:txBody>
      </p:sp>
    </p:spTree>
    <p:extLst>
      <p:ext uri="{BB962C8B-B14F-4D97-AF65-F5344CB8AC3E}">
        <p14:creationId xmlns:p14="http://schemas.microsoft.com/office/powerpoint/2010/main" val="2741415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19524" y="1587745"/>
            <a:ext cx="7207249" cy="738664"/>
          </a:xfrm>
          <a:prstGeom prst="rect">
            <a:avLst/>
          </a:prstGeom>
        </p:spPr>
        <p:txBody>
          <a:bodyPr wrap="square">
            <a:spAutoFit/>
          </a:bodyPr>
          <a:lstStyle/>
          <a:p>
            <a:r>
              <a:rPr lang="es-ES" sz="2400" i="1" dirty="0" smtClean="0">
                <a:solidFill>
                  <a:schemeClr val="accent1"/>
                </a:solidFill>
                <a:latin typeface="Georgia"/>
                <a:cs typeface="Georgia"/>
              </a:rPr>
              <a:t>2) Redobla tu enfoque en los fundamentos. </a:t>
            </a:r>
          </a:p>
          <a:p>
            <a:pPr marL="285750" indent="-285750">
              <a:buFont typeface="Arial"/>
              <a:buChar char="•"/>
            </a:pPr>
            <a:r>
              <a:rPr lang="es-ES" i="1" dirty="0" smtClean="0">
                <a:solidFill>
                  <a:schemeClr val="tx1">
                    <a:lumMod val="75000"/>
                  </a:schemeClr>
                </a:solidFill>
                <a:latin typeface="Georgia"/>
                <a:cs typeface="Georgia"/>
              </a:rPr>
              <a:t>Fortalece tu relación y comprensión de donantes. </a:t>
            </a:r>
          </a:p>
        </p:txBody>
      </p:sp>
      <p:sp>
        <p:nvSpPr>
          <p:cNvPr id="3" name="Título 2"/>
          <p:cNvSpPr>
            <a:spLocks noGrp="1"/>
          </p:cNvSpPr>
          <p:nvPr>
            <p:ph type="title"/>
          </p:nvPr>
        </p:nvSpPr>
        <p:spPr>
          <a:xfrm>
            <a:off x="457200" y="449263"/>
            <a:ext cx="8229600" cy="1143000"/>
          </a:xfrm>
        </p:spPr>
        <p:txBody>
          <a:bodyPr/>
          <a:lstStyle/>
          <a:p>
            <a:pPr algn="l"/>
            <a:r>
              <a:rPr lang="en-US" sz="2400" dirty="0" smtClean="0">
                <a:solidFill>
                  <a:schemeClr val="bg1"/>
                </a:solidFill>
                <a:latin typeface="Arial Narrow" charset="0"/>
                <a:cs typeface="Arial Narrow" charset="0"/>
              </a:rPr>
              <a:t>CONCLUSIONES</a:t>
            </a:r>
            <a:endParaRPr lang="es-ES" sz="2400" dirty="0">
              <a:solidFill>
                <a:schemeClr val="bg1"/>
              </a:solidFill>
            </a:endParaRPr>
          </a:p>
        </p:txBody>
      </p:sp>
      <p:sp>
        <p:nvSpPr>
          <p:cNvPr id="4" name="CuadroTexto 3"/>
          <p:cNvSpPr txBox="1"/>
          <p:nvPr/>
        </p:nvSpPr>
        <p:spPr>
          <a:xfrm>
            <a:off x="7017425" y="6383100"/>
            <a:ext cx="1991363" cy="246221"/>
          </a:xfrm>
          <a:prstGeom prst="rect">
            <a:avLst/>
          </a:prstGeom>
          <a:noFill/>
        </p:spPr>
        <p:txBody>
          <a:bodyPr wrap="none" rtlCol="0">
            <a:spAutoFit/>
          </a:bodyPr>
          <a:lstStyle/>
          <a:p>
            <a:r>
              <a:rPr lang="es-ES" sz="1000" dirty="0" smtClean="0"/>
              <a:t>Saúl E. Castillo Valdés </a:t>
            </a:r>
            <a:r>
              <a:rPr lang="mr-IN" sz="1000" dirty="0" smtClean="0"/>
              <a:t>–</a:t>
            </a:r>
            <a:r>
              <a:rPr lang="es-ES" sz="1000" dirty="0" smtClean="0"/>
              <a:t> Junio 2018</a:t>
            </a:r>
            <a:endParaRPr lang="es-ES" sz="1000" dirty="0"/>
          </a:p>
        </p:txBody>
      </p:sp>
      <p:sp>
        <p:nvSpPr>
          <p:cNvPr id="6" name="Rectángulo 5"/>
          <p:cNvSpPr/>
          <p:nvPr/>
        </p:nvSpPr>
        <p:spPr>
          <a:xfrm>
            <a:off x="508576" y="2430796"/>
            <a:ext cx="7207249" cy="1015663"/>
          </a:xfrm>
          <a:prstGeom prst="rect">
            <a:avLst/>
          </a:prstGeom>
        </p:spPr>
        <p:txBody>
          <a:bodyPr wrap="square">
            <a:spAutoFit/>
          </a:bodyPr>
          <a:lstStyle/>
          <a:p>
            <a:r>
              <a:rPr lang="es-ES" sz="2400" i="1" dirty="0">
                <a:solidFill>
                  <a:schemeClr val="accent1"/>
                </a:solidFill>
                <a:latin typeface="Georgia"/>
                <a:cs typeface="Georgia"/>
              </a:rPr>
              <a:t>3</a:t>
            </a:r>
            <a:r>
              <a:rPr lang="es-ES" sz="2400" i="1" dirty="0" smtClean="0">
                <a:solidFill>
                  <a:schemeClr val="accent1"/>
                </a:solidFill>
                <a:latin typeface="Georgia"/>
                <a:cs typeface="Georgia"/>
              </a:rPr>
              <a:t>) Toma en serio la retención.</a:t>
            </a:r>
            <a:endParaRPr lang="es-ES" sz="2400" i="1" dirty="0">
              <a:solidFill>
                <a:schemeClr val="accent1"/>
              </a:solidFill>
              <a:latin typeface="Georgia"/>
              <a:cs typeface="Georgia"/>
            </a:endParaRPr>
          </a:p>
          <a:p>
            <a:pPr marL="285750" indent="-285750">
              <a:buFont typeface="Arial"/>
              <a:buChar char="•"/>
            </a:pPr>
            <a:r>
              <a:rPr lang="es-ES" i="1" dirty="0" smtClean="0">
                <a:solidFill>
                  <a:schemeClr val="tx1">
                    <a:lumMod val="75000"/>
                  </a:schemeClr>
                </a:solidFill>
                <a:latin typeface="Georgia"/>
                <a:cs typeface="Georgia"/>
              </a:rPr>
              <a:t>1er año 25</a:t>
            </a:r>
            <a:r>
              <a:rPr lang="es-ES" i="1" dirty="0">
                <a:solidFill>
                  <a:schemeClr val="tx1">
                    <a:lumMod val="75000"/>
                  </a:schemeClr>
                </a:solidFill>
                <a:latin typeface="Georgia"/>
                <a:cs typeface="Georgia"/>
              </a:rPr>
              <a:t>% </a:t>
            </a:r>
            <a:r>
              <a:rPr lang="es-ES" i="1" dirty="0" smtClean="0">
                <a:solidFill>
                  <a:schemeClr val="tx1">
                    <a:lumMod val="75000"/>
                  </a:schemeClr>
                </a:solidFill>
                <a:latin typeface="Georgia"/>
                <a:cs typeface="Georgia"/>
              </a:rPr>
              <a:t>y 31%. </a:t>
            </a:r>
          </a:p>
          <a:p>
            <a:pPr marL="285750" indent="-285750">
              <a:buFont typeface="Arial"/>
              <a:buChar char="•"/>
            </a:pPr>
            <a:r>
              <a:rPr lang="es-ES" i="1" dirty="0" err="1" smtClean="0">
                <a:solidFill>
                  <a:schemeClr val="tx1">
                    <a:lumMod val="75000"/>
                  </a:schemeClr>
                </a:solidFill>
                <a:latin typeface="Georgia"/>
                <a:cs typeface="Georgia"/>
              </a:rPr>
              <a:t>Manten</a:t>
            </a:r>
            <a:r>
              <a:rPr lang="es-ES" i="1" dirty="0" smtClean="0">
                <a:solidFill>
                  <a:schemeClr val="tx1">
                    <a:lumMod val="75000"/>
                  </a:schemeClr>
                </a:solidFill>
                <a:latin typeface="Georgia"/>
                <a:cs typeface="Georgia"/>
              </a:rPr>
              <a:t> a </a:t>
            </a:r>
            <a:r>
              <a:rPr lang="es-ES" i="1" dirty="0">
                <a:solidFill>
                  <a:schemeClr val="tx1">
                    <a:lumMod val="75000"/>
                  </a:schemeClr>
                </a:solidFill>
                <a:latin typeface="Georgia"/>
                <a:cs typeface="Georgia"/>
              </a:rPr>
              <a:t>los donantes que tienes.</a:t>
            </a:r>
          </a:p>
        </p:txBody>
      </p:sp>
      <p:sp>
        <p:nvSpPr>
          <p:cNvPr id="7" name="Rectángulo 6"/>
          <p:cNvSpPr/>
          <p:nvPr/>
        </p:nvSpPr>
        <p:spPr>
          <a:xfrm>
            <a:off x="519524" y="3853246"/>
            <a:ext cx="7207249" cy="1015663"/>
          </a:xfrm>
          <a:prstGeom prst="rect">
            <a:avLst/>
          </a:prstGeom>
        </p:spPr>
        <p:txBody>
          <a:bodyPr wrap="square">
            <a:spAutoFit/>
          </a:bodyPr>
          <a:lstStyle/>
          <a:p>
            <a:r>
              <a:rPr lang="es-ES" sz="2400" i="1" dirty="0" smtClean="0">
                <a:solidFill>
                  <a:schemeClr val="accent1"/>
                </a:solidFill>
                <a:latin typeface="Georgia"/>
                <a:cs typeface="Georgia"/>
              </a:rPr>
              <a:t>4) Mantén la casa en orden.</a:t>
            </a:r>
            <a:endParaRPr lang="es-ES" sz="2400" i="1" dirty="0">
              <a:solidFill>
                <a:schemeClr val="accent1"/>
              </a:solidFill>
              <a:latin typeface="Georgia"/>
              <a:cs typeface="Georgia"/>
            </a:endParaRPr>
          </a:p>
          <a:p>
            <a:pPr marL="285750" indent="-285750">
              <a:buFont typeface="Arial"/>
              <a:buChar char="•"/>
            </a:pPr>
            <a:r>
              <a:rPr lang="es-ES" i="1" dirty="0" smtClean="0">
                <a:solidFill>
                  <a:schemeClr val="tx1">
                    <a:lumMod val="75000"/>
                  </a:schemeClr>
                </a:solidFill>
                <a:latin typeface="Georgia"/>
                <a:cs typeface="Georgia"/>
              </a:rPr>
              <a:t>Los problemas internos, cultura </a:t>
            </a:r>
            <a:r>
              <a:rPr lang="es-ES" i="1" dirty="0">
                <a:solidFill>
                  <a:schemeClr val="tx1">
                    <a:lumMod val="75000"/>
                  </a:schemeClr>
                </a:solidFill>
                <a:latin typeface="Georgia"/>
                <a:cs typeface="Georgia"/>
              </a:rPr>
              <a:t>no solidaria, los </a:t>
            </a:r>
            <a:r>
              <a:rPr lang="es-ES" i="1" dirty="0" smtClean="0">
                <a:solidFill>
                  <a:schemeClr val="tx1">
                    <a:lumMod val="75000"/>
                  </a:schemeClr>
                </a:solidFill>
                <a:latin typeface="Georgia"/>
                <a:cs typeface="Georgia"/>
              </a:rPr>
              <a:t>grupos, falta </a:t>
            </a:r>
            <a:r>
              <a:rPr lang="es-ES" i="1" dirty="0">
                <a:solidFill>
                  <a:schemeClr val="tx1">
                    <a:lumMod val="75000"/>
                  </a:schemeClr>
                </a:solidFill>
                <a:latin typeface="Georgia"/>
                <a:cs typeface="Georgia"/>
              </a:rPr>
              <a:t>de </a:t>
            </a:r>
            <a:r>
              <a:rPr lang="es-ES" i="1" dirty="0" smtClean="0">
                <a:solidFill>
                  <a:schemeClr val="tx1">
                    <a:lumMod val="75000"/>
                  </a:schemeClr>
                </a:solidFill>
                <a:latin typeface="Georgia"/>
                <a:cs typeface="Georgia"/>
              </a:rPr>
              <a:t>recursos y </a:t>
            </a:r>
            <a:r>
              <a:rPr lang="es-ES" i="1" dirty="0">
                <a:solidFill>
                  <a:schemeClr val="tx1">
                    <a:lumMod val="75000"/>
                  </a:schemeClr>
                </a:solidFill>
                <a:latin typeface="Georgia"/>
                <a:cs typeface="Georgia"/>
              </a:rPr>
              <a:t>el </a:t>
            </a:r>
            <a:r>
              <a:rPr lang="es-ES" i="1" dirty="0" smtClean="0">
                <a:solidFill>
                  <a:schemeClr val="tx1">
                    <a:lumMod val="75000"/>
                  </a:schemeClr>
                </a:solidFill>
                <a:latin typeface="Georgia"/>
                <a:cs typeface="Georgia"/>
              </a:rPr>
              <a:t>acceso a </a:t>
            </a:r>
            <a:r>
              <a:rPr lang="es-ES" i="1" dirty="0">
                <a:solidFill>
                  <a:schemeClr val="tx1">
                    <a:lumMod val="75000"/>
                  </a:schemeClr>
                </a:solidFill>
                <a:latin typeface="Georgia"/>
                <a:cs typeface="Georgia"/>
              </a:rPr>
              <a:t>los </a:t>
            </a:r>
            <a:r>
              <a:rPr lang="es-ES" i="1" dirty="0" smtClean="0">
                <a:solidFill>
                  <a:schemeClr val="tx1">
                    <a:lumMod val="75000"/>
                  </a:schemeClr>
                </a:solidFill>
                <a:latin typeface="Georgia"/>
                <a:cs typeface="Georgia"/>
              </a:rPr>
              <a:t>datos. </a:t>
            </a:r>
            <a:endParaRPr lang="es-ES" i="1" dirty="0">
              <a:solidFill>
                <a:schemeClr val="tx1">
                  <a:lumMod val="75000"/>
                </a:schemeClr>
              </a:solidFill>
              <a:latin typeface="Georgia"/>
              <a:cs typeface="Georgia"/>
            </a:endParaRPr>
          </a:p>
        </p:txBody>
      </p:sp>
    </p:spTree>
    <p:extLst>
      <p:ext uri="{BB962C8B-B14F-4D97-AF65-F5344CB8AC3E}">
        <p14:creationId xmlns:p14="http://schemas.microsoft.com/office/powerpoint/2010/main" val="1541415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19524" y="1587745"/>
            <a:ext cx="7207249" cy="1015663"/>
          </a:xfrm>
          <a:prstGeom prst="rect">
            <a:avLst/>
          </a:prstGeom>
        </p:spPr>
        <p:txBody>
          <a:bodyPr wrap="square">
            <a:spAutoFit/>
          </a:bodyPr>
          <a:lstStyle/>
          <a:p>
            <a:r>
              <a:rPr lang="es-ES" sz="2400" i="1" dirty="0" smtClean="0">
                <a:solidFill>
                  <a:schemeClr val="accent1"/>
                </a:solidFill>
                <a:latin typeface="Georgia"/>
                <a:cs typeface="Georgia"/>
              </a:rPr>
              <a:t>5) Ser ágil</a:t>
            </a:r>
            <a:endParaRPr lang="es-ES" sz="2400" i="1" dirty="0">
              <a:solidFill>
                <a:schemeClr val="accent1"/>
              </a:solidFill>
              <a:latin typeface="Georgia"/>
              <a:cs typeface="Georgia"/>
            </a:endParaRPr>
          </a:p>
          <a:p>
            <a:pPr marL="285750" indent="-285750">
              <a:buFont typeface="Arial"/>
              <a:buChar char="•"/>
            </a:pPr>
            <a:r>
              <a:rPr lang="es-ES" i="1" dirty="0" smtClean="0">
                <a:solidFill>
                  <a:schemeClr val="tx1">
                    <a:lumMod val="75000"/>
                  </a:schemeClr>
                </a:solidFill>
                <a:latin typeface="Georgia"/>
                <a:cs typeface="Georgia"/>
              </a:rPr>
              <a:t>Prepárate para </a:t>
            </a:r>
            <a:r>
              <a:rPr lang="es-ES" i="1" dirty="0">
                <a:solidFill>
                  <a:schemeClr val="tx1">
                    <a:lumMod val="75000"/>
                  </a:schemeClr>
                </a:solidFill>
                <a:latin typeface="Georgia"/>
                <a:cs typeface="Georgia"/>
              </a:rPr>
              <a:t>cambiar y </a:t>
            </a:r>
            <a:r>
              <a:rPr lang="es-ES" i="1" dirty="0" smtClean="0">
                <a:solidFill>
                  <a:schemeClr val="tx1">
                    <a:lumMod val="75000"/>
                  </a:schemeClr>
                </a:solidFill>
                <a:latin typeface="Georgia"/>
                <a:cs typeface="Georgia"/>
              </a:rPr>
              <a:t>adaptarnos.</a:t>
            </a:r>
            <a:endParaRPr lang="es-ES" i="1" dirty="0">
              <a:solidFill>
                <a:schemeClr val="tx1">
                  <a:lumMod val="75000"/>
                </a:schemeClr>
              </a:solidFill>
              <a:latin typeface="Georgia"/>
              <a:cs typeface="Georgia"/>
            </a:endParaRPr>
          </a:p>
          <a:p>
            <a:pPr marL="285750" indent="-285750">
              <a:buFont typeface="Arial"/>
              <a:buChar char="•"/>
            </a:pPr>
            <a:r>
              <a:rPr lang="es-ES" i="1" dirty="0" smtClean="0">
                <a:solidFill>
                  <a:schemeClr val="tx1">
                    <a:lumMod val="75000"/>
                  </a:schemeClr>
                </a:solidFill>
                <a:latin typeface="Georgia"/>
                <a:cs typeface="Georgia"/>
              </a:rPr>
              <a:t>No asumir que las </a:t>
            </a:r>
            <a:r>
              <a:rPr lang="es-ES" i="1" dirty="0">
                <a:solidFill>
                  <a:schemeClr val="tx1">
                    <a:lumMod val="75000"/>
                  </a:schemeClr>
                </a:solidFill>
                <a:latin typeface="Georgia"/>
                <a:cs typeface="Georgia"/>
              </a:rPr>
              <a:t>tácticas pasadas seguirán funcionando.</a:t>
            </a:r>
          </a:p>
        </p:txBody>
      </p:sp>
      <p:sp>
        <p:nvSpPr>
          <p:cNvPr id="3" name="Título 2"/>
          <p:cNvSpPr>
            <a:spLocks noGrp="1"/>
          </p:cNvSpPr>
          <p:nvPr>
            <p:ph type="title"/>
          </p:nvPr>
        </p:nvSpPr>
        <p:spPr>
          <a:xfrm>
            <a:off x="457200" y="449263"/>
            <a:ext cx="8229600" cy="1143000"/>
          </a:xfrm>
        </p:spPr>
        <p:txBody>
          <a:bodyPr/>
          <a:lstStyle/>
          <a:p>
            <a:pPr algn="l"/>
            <a:r>
              <a:rPr lang="en-US" sz="2400" dirty="0" smtClean="0">
                <a:solidFill>
                  <a:schemeClr val="bg1"/>
                </a:solidFill>
                <a:latin typeface="Arial Narrow" charset="0"/>
                <a:cs typeface="Arial Narrow" charset="0"/>
              </a:rPr>
              <a:t>CONCLUSIONES</a:t>
            </a:r>
            <a:endParaRPr lang="es-ES" sz="2400" dirty="0">
              <a:solidFill>
                <a:schemeClr val="bg1"/>
              </a:solidFill>
            </a:endParaRPr>
          </a:p>
        </p:txBody>
      </p:sp>
      <p:sp>
        <p:nvSpPr>
          <p:cNvPr id="4" name="Rectángulo 3"/>
          <p:cNvSpPr/>
          <p:nvPr/>
        </p:nvSpPr>
        <p:spPr>
          <a:xfrm>
            <a:off x="519524" y="3294847"/>
            <a:ext cx="7207249" cy="1015663"/>
          </a:xfrm>
          <a:prstGeom prst="rect">
            <a:avLst/>
          </a:prstGeom>
        </p:spPr>
        <p:txBody>
          <a:bodyPr wrap="square">
            <a:spAutoFit/>
          </a:bodyPr>
          <a:lstStyle/>
          <a:p>
            <a:r>
              <a:rPr lang="es-ES" sz="2400" i="1" dirty="0">
                <a:solidFill>
                  <a:schemeClr val="accent1"/>
                </a:solidFill>
                <a:latin typeface="Georgia"/>
                <a:cs typeface="Georgia"/>
              </a:rPr>
              <a:t>6</a:t>
            </a:r>
            <a:r>
              <a:rPr lang="es-ES" sz="2400" i="1" dirty="0" smtClean="0">
                <a:solidFill>
                  <a:schemeClr val="accent1"/>
                </a:solidFill>
                <a:latin typeface="Georgia"/>
                <a:cs typeface="Georgia"/>
              </a:rPr>
              <a:t>) Escucha a tus donantes.</a:t>
            </a:r>
            <a:endParaRPr lang="es-ES" sz="2400" i="1" dirty="0">
              <a:solidFill>
                <a:schemeClr val="accent1"/>
              </a:solidFill>
              <a:latin typeface="Georgia"/>
              <a:cs typeface="Georgia"/>
            </a:endParaRPr>
          </a:p>
          <a:p>
            <a:pPr marL="285750" indent="-285750">
              <a:buFont typeface="Arial"/>
              <a:buChar char="•"/>
            </a:pPr>
            <a:r>
              <a:rPr lang="es-ES" i="1" dirty="0" smtClean="0">
                <a:solidFill>
                  <a:schemeClr val="tx1">
                    <a:lumMod val="75000"/>
                  </a:schemeClr>
                </a:solidFill>
                <a:latin typeface="Georgia"/>
                <a:cs typeface="Georgia"/>
              </a:rPr>
              <a:t>Usa multicanal de encuestas</a:t>
            </a:r>
            <a:r>
              <a:rPr lang="es-ES" i="1" dirty="0">
                <a:solidFill>
                  <a:schemeClr val="tx1">
                    <a:lumMod val="75000"/>
                  </a:schemeClr>
                </a:solidFill>
                <a:latin typeface="Georgia"/>
                <a:cs typeface="Georgia"/>
              </a:rPr>
              <a:t>, grupos </a:t>
            </a:r>
            <a:r>
              <a:rPr lang="es-ES" i="1" dirty="0" smtClean="0">
                <a:solidFill>
                  <a:schemeClr val="tx1">
                    <a:lumMod val="75000"/>
                  </a:schemeClr>
                </a:solidFill>
                <a:latin typeface="Georgia"/>
                <a:cs typeface="Georgia"/>
              </a:rPr>
              <a:t>de enfoque, </a:t>
            </a:r>
            <a:r>
              <a:rPr lang="es-ES" i="1" dirty="0">
                <a:solidFill>
                  <a:schemeClr val="tx1">
                    <a:lumMod val="75000"/>
                  </a:schemeClr>
                </a:solidFill>
                <a:latin typeface="Georgia"/>
                <a:cs typeface="Georgia"/>
              </a:rPr>
              <a:t>servicio al cliente y otras </a:t>
            </a:r>
            <a:r>
              <a:rPr lang="es-ES" i="1" dirty="0" smtClean="0">
                <a:solidFill>
                  <a:schemeClr val="tx1">
                    <a:lumMod val="75000"/>
                  </a:schemeClr>
                </a:solidFill>
                <a:latin typeface="Georgia"/>
                <a:cs typeface="Georgia"/>
              </a:rPr>
              <a:t>herramientas.</a:t>
            </a:r>
            <a:endParaRPr lang="es-ES" i="1" dirty="0">
              <a:solidFill>
                <a:schemeClr val="tx1">
                  <a:lumMod val="75000"/>
                </a:schemeClr>
              </a:solidFill>
              <a:latin typeface="Georgia"/>
              <a:cs typeface="Georgia"/>
            </a:endParaRPr>
          </a:p>
        </p:txBody>
      </p:sp>
      <p:sp>
        <p:nvSpPr>
          <p:cNvPr id="6" name="CuadroTexto 5"/>
          <p:cNvSpPr txBox="1"/>
          <p:nvPr/>
        </p:nvSpPr>
        <p:spPr>
          <a:xfrm>
            <a:off x="7017425" y="6372151"/>
            <a:ext cx="1991363" cy="246221"/>
          </a:xfrm>
          <a:prstGeom prst="rect">
            <a:avLst/>
          </a:prstGeom>
          <a:noFill/>
        </p:spPr>
        <p:txBody>
          <a:bodyPr wrap="none" rtlCol="0">
            <a:spAutoFit/>
          </a:bodyPr>
          <a:lstStyle/>
          <a:p>
            <a:r>
              <a:rPr lang="es-ES" sz="1000" dirty="0" smtClean="0"/>
              <a:t>Saúl E. Castillo Valdés </a:t>
            </a:r>
            <a:r>
              <a:rPr lang="mr-IN" sz="1000" dirty="0" smtClean="0"/>
              <a:t>–</a:t>
            </a:r>
            <a:r>
              <a:rPr lang="es-ES" sz="1000" dirty="0" smtClean="0"/>
              <a:t> Junio 2018</a:t>
            </a:r>
            <a:endParaRPr lang="es-ES" sz="1000" dirty="0"/>
          </a:p>
        </p:txBody>
      </p:sp>
    </p:spTree>
    <p:extLst>
      <p:ext uri="{BB962C8B-B14F-4D97-AF65-F5344CB8AC3E}">
        <p14:creationId xmlns:p14="http://schemas.microsoft.com/office/powerpoint/2010/main" val="446669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457200" y="449263"/>
            <a:ext cx="8229600" cy="1143000"/>
          </a:xfrm>
        </p:spPr>
        <p:txBody>
          <a:bodyPr/>
          <a:lstStyle/>
          <a:p>
            <a:pPr algn="l"/>
            <a:r>
              <a:rPr lang="es-ES" sz="2400" dirty="0">
                <a:solidFill>
                  <a:schemeClr val="bg1"/>
                </a:solidFill>
                <a:latin typeface="Arial Narrow" charset="0"/>
                <a:cs typeface="Arial Narrow" charset="0"/>
              </a:rPr>
              <a:t>POSIBLES</a:t>
            </a:r>
            <a:r>
              <a:rPr lang="es-ES" sz="2400" dirty="0" smtClean="0">
                <a:solidFill>
                  <a:schemeClr val="bg1"/>
                </a:solidFill>
              </a:rPr>
              <a:t> </a:t>
            </a:r>
            <a:r>
              <a:rPr lang="es-ES" sz="2400" dirty="0">
                <a:solidFill>
                  <a:schemeClr val="bg1"/>
                </a:solidFill>
                <a:latin typeface="Arial Narrow" charset="0"/>
                <a:cs typeface="Arial Narrow" charset="0"/>
              </a:rPr>
              <a:t>PRIORIDADES </a:t>
            </a:r>
            <a:r>
              <a:rPr lang="es-ES" sz="2400" dirty="0" smtClean="0">
                <a:solidFill>
                  <a:schemeClr val="bg1"/>
                </a:solidFill>
                <a:latin typeface="Arial Narrow" charset="0"/>
                <a:cs typeface="Arial Narrow" charset="0"/>
              </a:rPr>
              <a:t>ESTRATÉGICAS </a:t>
            </a:r>
            <a:r>
              <a:rPr lang="mr-IN" sz="2400" dirty="0" smtClean="0">
                <a:solidFill>
                  <a:schemeClr val="bg1"/>
                </a:solidFill>
                <a:latin typeface="Arial Narrow" charset="0"/>
                <a:cs typeface="Arial Narrow" charset="0"/>
              </a:rPr>
              <a:t>–</a:t>
            </a:r>
            <a:r>
              <a:rPr lang="es-ES" sz="2400" dirty="0" smtClean="0">
                <a:solidFill>
                  <a:schemeClr val="bg1"/>
                </a:solidFill>
                <a:latin typeface="Arial Narrow" charset="0"/>
                <a:cs typeface="Arial Narrow" charset="0"/>
              </a:rPr>
              <a:t> </a:t>
            </a:r>
            <a:r>
              <a:rPr lang="es-ES" sz="2400" i="1" dirty="0" smtClean="0">
                <a:solidFill>
                  <a:schemeClr val="bg1"/>
                </a:solidFill>
                <a:latin typeface="Arial Narrow" charset="0"/>
                <a:cs typeface="Arial Narrow" charset="0"/>
              </a:rPr>
              <a:t>(EN PROCESO)</a:t>
            </a:r>
            <a:r>
              <a:rPr lang="es-ES" sz="2400" dirty="0" smtClean="0">
                <a:solidFill>
                  <a:schemeClr val="bg1"/>
                </a:solidFill>
                <a:latin typeface="Arial Narrow" charset="0"/>
                <a:cs typeface="Arial Narrow" charset="0"/>
              </a:rPr>
              <a:t> </a:t>
            </a:r>
            <a:endParaRPr lang="es-ES" sz="2400" dirty="0">
              <a:solidFill>
                <a:schemeClr val="bg1"/>
              </a:solidFill>
              <a:latin typeface="Arial Narrow" charset="0"/>
              <a:cs typeface="Arial Narrow" charset="0"/>
            </a:endParaRPr>
          </a:p>
        </p:txBody>
      </p:sp>
      <p:sp>
        <p:nvSpPr>
          <p:cNvPr id="5" name="Rectángulo 4"/>
          <p:cNvSpPr/>
          <p:nvPr/>
        </p:nvSpPr>
        <p:spPr>
          <a:xfrm>
            <a:off x="-5190" y="1941333"/>
            <a:ext cx="2227558" cy="738664"/>
          </a:xfrm>
          <a:prstGeom prst="rect">
            <a:avLst/>
          </a:prstGeom>
        </p:spPr>
        <p:txBody>
          <a:bodyPr wrap="square">
            <a:spAutoFit/>
          </a:bodyPr>
          <a:lstStyle/>
          <a:p>
            <a:pPr algn="ctr"/>
            <a:r>
              <a:rPr lang="es-ES" sz="1400" i="1" dirty="0" smtClean="0">
                <a:solidFill>
                  <a:schemeClr val="accent1"/>
                </a:solidFill>
                <a:latin typeface="Georgia"/>
                <a:cs typeface="Georgia"/>
              </a:rPr>
              <a:t>Aumentar el impacto y crear un cambio duradero</a:t>
            </a:r>
            <a:endParaRPr lang="es-ES" sz="1400" i="1" dirty="0">
              <a:solidFill>
                <a:schemeClr val="accent1"/>
              </a:solidFill>
              <a:latin typeface="Georgia"/>
              <a:cs typeface="Georgia"/>
            </a:endParaRPr>
          </a:p>
        </p:txBody>
      </p:sp>
      <p:sp>
        <p:nvSpPr>
          <p:cNvPr id="9" name="Rectángulo 8"/>
          <p:cNvSpPr/>
          <p:nvPr/>
        </p:nvSpPr>
        <p:spPr>
          <a:xfrm>
            <a:off x="2331844" y="1941333"/>
            <a:ext cx="2222367" cy="738664"/>
          </a:xfrm>
          <a:prstGeom prst="rect">
            <a:avLst/>
          </a:prstGeom>
        </p:spPr>
        <p:txBody>
          <a:bodyPr wrap="square">
            <a:spAutoFit/>
          </a:bodyPr>
          <a:lstStyle/>
          <a:p>
            <a:pPr algn="ctr"/>
            <a:r>
              <a:rPr lang="es-ES" sz="1400" i="1" dirty="0" smtClean="0">
                <a:solidFill>
                  <a:schemeClr val="accent1"/>
                </a:solidFill>
                <a:latin typeface="Georgia"/>
                <a:cs typeface="Georgia"/>
              </a:rPr>
              <a:t>Expandir nuestro alcance y unir a nuestros participantes</a:t>
            </a:r>
            <a:endParaRPr lang="es-ES" sz="1400" i="1" dirty="0">
              <a:solidFill>
                <a:schemeClr val="accent1"/>
              </a:solidFill>
              <a:latin typeface="Georgia"/>
              <a:cs typeface="Georgia"/>
            </a:endParaRPr>
          </a:p>
        </p:txBody>
      </p:sp>
      <p:sp>
        <p:nvSpPr>
          <p:cNvPr id="10" name="Rectángulo 9"/>
          <p:cNvSpPr/>
          <p:nvPr/>
        </p:nvSpPr>
        <p:spPr>
          <a:xfrm>
            <a:off x="4629706" y="1941333"/>
            <a:ext cx="2234454" cy="738664"/>
          </a:xfrm>
          <a:prstGeom prst="rect">
            <a:avLst/>
          </a:prstGeom>
        </p:spPr>
        <p:txBody>
          <a:bodyPr wrap="square">
            <a:spAutoFit/>
          </a:bodyPr>
          <a:lstStyle/>
          <a:p>
            <a:pPr algn="ctr"/>
            <a:r>
              <a:rPr lang="es-ES" sz="1400" i="1" dirty="0" smtClean="0">
                <a:solidFill>
                  <a:schemeClr val="accent1"/>
                </a:solidFill>
                <a:latin typeface="Georgia"/>
                <a:cs typeface="Georgia"/>
              </a:rPr>
              <a:t>Fortalecer el compromiso de todos los que participaron en Rotary</a:t>
            </a:r>
            <a:endParaRPr lang="es-ES" sz="1400" i="1" dirty="0">
              <a:solidFill>
                <a:schemeClr val="accent1"/>
              </a:solidFill>
              <a:latin typeface="Georgia"/>
              <a:cs typeface="Georgia"/>
            </a:endParaRPr>
          </a:p>
        </p:txBody>
      </p:sp>
      <p:sp>
        <p:nvSpPr>
          <p:cNvPr id="12" name="Rectángulo 11"/>
          <p:cNvSpPr/>
          <p:nvPr/>
        </p:nvSpPr>
        <p:spPr>
          <a:xfrm>
            <a:off x="6907949" y="2049055"/>
            <a:ext cx="2236051" cy="523220"/>
          </a:xfrm>
          <a:prstGeom prst="rect">
            <a:avLst/>
          </a:prstGeom>
        </p:spPr>
        <p:txBody>
          <a:bodyPr wrap="square">
            <a:spAutoFit/>
          </a:bodyPr>
          <a:lstStyle/>
          <a:p>
            <a:pPr algn="ctr"/>
            <a:r>
              <a:rPr lang="es-ES" sz="1400" i="1" dirty="0" smtClean="0">
                <a:solidFill>
                  <a:schemeClr val="accent1"/>
                </a:solidFill>
                <a:latin typeface="Georgia"/>
                <a:cs typeface="Georgia"/>
              </a:rPr>
              <a:t>Aumentar la velocidad y capacidad de adaptación</a:t>
            </a:r>
            <a:endParaRPr lang="es-ES" sz="1400" i="1" dirty="0">
              <a:solidFill>
                <a:schemeClr val="accent1"/>
              </a:solidFill>
              <a:latin typeface="Georgia"/>
              <a:cs typeface="Georgia"/>
            </a:endParaRPr>
          </a:p>
        </p:txBody>
      </p:sp>
      <p:sp>
        <p:nvSpPr>
          <p:cNvPr id="20" name="object 5"/>
          <p:cNvSpPr/>
          <p:nvPr/>
        </p:nvSpPr>
        <p:spPr>
          <a:xfrm>
            <a:off x="0" y="3041546"/>
            <a:ext cx="2233315" cy="2203991"/>
          </a:xfrm>
          <a:prstGeom prst="rect">
            <a:avLst/>
          </a:prstGeom>
          <a:blipFill>
            <a:blip r:embed="rId2" cstate="print"/>
            <a:stretch>
              <a:fillRect/>
            </a:stretch>
          </a:blipFill>
        </p:spPr>
        <p:txBody>
          <a:bodyPr wrap="square" lIns="0" tIns="0" rIns="0" bIns="0" rtlCol="0"/>
          <a:lstStyle/>
          <a:p>
            <a:endParaRPr/>
          </a:p>
        </p:txBody>
      </p:sp>
      <p:sp>
        <p:nvSpPr>
          <p:cNvPr id="21" name="object 5"/>
          <p:cNvSpPr/>
          <p:nvPr/>
        </p:nvSpPr>
        <p:spPr>
          <a:xfrm>
            <a:off x="2330234" y="3043743"/>
            <a:ext cx="2223975" cy="2200690"/>
          </a:xfrm>
          <a:prstGeom prst="rect">
            <a:avLst/>
          </a:prstGeom>
          <a:blipFill>
            <a:blip r:embed="rId3" cstate="print"/>
            <a:stretch>
              <a:fillRect/>
            </a:stretch>
          </a:blipFill>
        </p:spPr>
        <p:txBody>
          <a:bodyPr wrap="square" lIns="0" tIns="0" rIns="0" bIns="0" rtlCol="0"/>
          <a:lstStyle/>
          <a:p>
            <a:endParaRPr/>
          </a:p>
        </p:txBody>
      </p:sp>
      <p:sp>
        <p:nvSpPr>
          <p:cNvPr id="22" name="object 5"/>
          <p:cNvSpPr/>
          <p:nvPr/>
        </p:nvSpPr>
        <p:spPr>
          <a:xfrm>
            <a:off x="4635749" y="3021844"/>
            <a:ext cx="2222368" cy="2221497"/>
          </a:xfrm>
          <a:prstGeom prst="rect">
            <a:avLst/>
          </a:prstGeom>
          <a:blipFill>
            <a:blip r:embed="rId4" cstate="print"/>
            <a:srcRect/>
            <a:stretch>
              <a:fillRect l="-11599" r="-12315"/>
            </a:stretch>
          </a:blipFill>
        </p:spPr>
        <p:txBody>
          <a:bodyPr wrap="square" lIns="0" tIns="0" rIns="0" bIns="0" rtlCol="0"/>
          <a:lstStyle/>
          <a:p>
            <a:endParaRPr/>
          </a:p>
        </p:txBody>
      </p:sp>
      <p:pic>
        <p:nvPicPr>
          <p:cNvPr id="4" name="Imagen 3" descr="a-robotic-vision-of-the-future-5.jpg"/>
          <p:cNvPicPr>
            <a:picLocks noChangeAspect="1"/>
          </p:cNvPicPr>
          <p:nvPr/>
        </p:nvPicPr>
        <p:blipFill rotWithShape="1">
          <a:blip r:embed="rId5">
            <a:extLst>
              <a:ext uri="{28A0092B-C50C-407E-A947-70E740481C1C}">
                <a14:useLocalDpi xmlns:a14="http://schemas.microsoft.com/office/drawing/2010/main" val="0"/>
              </a:ext>
            </a:extLst>
          </a:blip>
          <a:srcRect l="22561" r="21126"/>
          <a:stretch/>
        </p:blipFill>
        <p:spPr>
          <a:xfrm>
            <a:off x="6913422" y="3010896"/>
            <a:ext cx="2225104" cy="2222588"/>
          </a:xfrm>
          <a:prstGeom prst="rect">
            <a:avLst/>
          </a:prstGeom>
        </p:spPr>
      </p:pic>
      <p:sp>
        <p:nvSpPr>
          <p:cNvPr id="23" name="Rectángulo 22"/>
          <p:cNvSpPr/>
          <p:nvPr/>
        </p:nvSpPr>
        <p:spPr>
          <a:xfrm>
            <a:off x="4968167" y="5533169"/>
            <a:ext cx="3899406" cy="830997"/>
          </a:xfrm>
          <a:prstGeom prst="rect">
            <a:avLst/>
          </a:prstGeom>
        </p:spPr>
        <p:txBody>
          <a:bodyPr wrap="square">
            <a:spAutoFit/>
          </a:bodyPr>
          <a:lstStyle/>
          <a:p>
            <a:r>
              <a:rPr lang="es-ES" sz="1200" dirty="0" smtClean="0"/>
              <a:t>Desarrollo </a:t>
            </a:r>
            <a:r>
              <a:rPr lang="es-ES" sz="1200" dirty="0"/>
              <a:t>del plan de </a:t>
            </a:r>
            <a:r>
              <a:rPr lang="es-ES" sz="1200" dirty="0" smtClean="0"/>
              <a:t>implementación (2018 </a:t>
            </a:r>
            <a:r>
              <a:rPr lang="mr-IN" sz="1200" dirty="0" smtClean="0"/>
              <a:t>–</a:t>
            </a:r>
            <a:r>
              <a:rPr lang="es-ES" sz="1200" dirty="0" smtClean="0"/>
              <a:t> 2019).</a:t>
            </a:r>
          </a:p>
          <a:p>
            <a:pPr marL="171450" indent="-171450">
              <a:buFont typeface="Arial"/>
              <a:buChar char="•"/>
            </a:pPr>
            <a:r>
              <a:rPr lang="es-ES" sz="1200" dirty="0" smtClean="0"/>
              <a:t>Objetivos </a:t>
            </a:r>
            <a:r>
              <a:rPr lang="es-ES" sz="1200" dirty="0"/>
              <a:t>y metas </a:t>
            </a:r>
            <a:r>
              <a:rPr lang="es-ES" sz="1200" dirty="0" smtClean="0"/>
              <a:t>medibles.</a:t>
            </a:r>
          </a:p>
          <a:p>
            <a:pPr marL="171450" indent="-171450">
              <a:buFont typeface="Arial"/>
              <a:buChar char="•"/>
            </a:pPr>
            <a:r>
              <a:rPr lang="es-ES" sz="1200" dirty="0" smtClean="0"/>
              <a:t>Iniciativas </a:t>
            </a:r>
            <a:r>
              <a:rPr lang="es-ES" sz="1200" dirty="0"/>
              <a:t>y planes </a:t>
            </a:r>
            <a:r>
              <a:rPr lang="es-ES" sz="1200" dirty="0" smtClean="0"/>
              <a:t>tácticos.</a:t>
            </a:r>
          </a:p>
          <a:p>
            <a:pPr marL="171450" indent="-171450">
              <a:buFont typeface="Arial"/>
              <a:buChar char="•"/>
            </a:pPr>
            <a:r>
              <a:rPr lang="es-ES" sz="1200" dirty="0" smtClean="0"/>
              <a:t>Continuar </a:t>
            </a:r>
            <a:r>
              <a:rPr lang="es-ES" sz="1200" dirty="0"/>
              <a:t>con la gestión del </a:t>
            </a:r>
            <a:r>
              <a:rPr lang="es-ES" sz="1200" dirty="0" smtClean="0"/>
              <a:t>cambio.</a:t>
            </a:r>
            <a:endParaRPr lang="es-ES" sz="1200" dirty="0"/>
          </a:p>
        </p:txBody>
      </p:sp>
    </p:spTree>
    <p:extLst>
      <p:ext uri="{BB962C8B-B14F-4D97-AF65-F5344CB8AC3E}">
        <p14:creationId xmlns:p14="http://schemas.microsoft.com/office/powerpoint/2010/main" val="1629819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lIns="0" tIns="0" rIns="0" bIns="0" anchor="ctr" anchorCtr="0"/>
          <a:lstStyle/>
          <a:p>
            <a:r>
              <a:rPr lang="en-US" sz="4800" b="1" dirty="0" smtClean="0">
                <a:solidFill>
                  <a:schemeClr val="bg1"/>
                </a:solidFill>
                <a:latin typeface="Arial Narrow"/>
              </a:rPr>
              <a:t>LA ESTRATEGIA DETRÁS </a:t>
            </a:r>
            <a:br>
              <a:rPr lang="en-US" sz="4800" b="1" dirty="0" smtClean="0">
                <a:solidFill>
                  <a:schemeClr val="bg1"/>
                </a:solidFill>
                <a:latin typeface="Arial Narrow"/>
              </a:rPr>
            </a:br>
            <a:r>
              <a:rPr lang="en-US" sz="4800" b="1" dirty="0" smtClean="0">
                <a:solidFill>
                  <a:schemeClr val="bg1"/>
                </a:solidFill>
                <a:latin typeface="Arial Narrow"/>
              </a:rPr>
              <a:t>DE LA TÁCTICA</a:t>
            </a:r>
            <a:endParaRPr lang="en-US" sz="4800" b="1" dirty="0">
              <a:solidFill>
                <a:schemeClr val="bg1"/>
              </a:solidFill>
              <a:latin typeface="Arial Narrow"/>
            </a:endParaRPr>
          </a:p>
        </p:txBody>
      </p:sp>
      <p:sp>
        <p:nvSpPr>
          <p:cNvPr id="3" name="CuadroTexto 2"/>
          <p:cNvSpPr txBox="1"/>
          <p:nvPr/>
        </p:nvSpPr>
        <p:spPr>
          <a:xfrm>
            <a:off x="7017425" y="6372151"/>
            <a:ext cx="1991363" cy="246221"/>
          </a:xfrm>
          <a:prstGeom prst="rect">
            <a:avLst/>
          </a:prstGeom>
          <a:noFill/>
        </p:spPr>
        <p:txBody>
          <a:bodyPr wrap="none" rtlCol="0">
            <a:spAutoFit/>
          </a:bodyPr>
          <a:lstStyle/>
          <a:p>
            <a:r>
              <a:rPr lang="es-ES" sz="1000" dirty="0" smtClean="0"/>
              <a:t>Saúl E. Castillo Valdés </a:t>
            </a:r>
            <a:r>
              <a:rPr lang="mr-IN" sz="1000" dirty="0" smtClean="0"/>
              <a:t>–</a:t>
            </a:r>
            <a:r>
              <a:rPr lang="es-ES" sz="1000" dirty="0" smtClean="0"/>
              <a:t> Junio 2018</a:t>
            </a:r>
            <a:endParaRPr lang="es-ES" sz="1000" dirty="0"/>
          </a:p>
        </p:txBody>
      </p:sp>
    </p:spTree>
    <p:extLst>
      <p:ext uri="{BB962C8B-B14F-4D97-AF65-F5344CB8AC3E}">
        <p14:creationId xmlns:p14="http://schemas.microsoft.com/office/powerpoint/2010/main" val="289258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2"/>
          <p:cNvSpPr>
            <a:spLocks noGrp="1"/>
          </p:cNvSpPr>
          <p:nvPr>
            <p:ph type="title"/>
          </p:nvPr>
        </p:nvSpPr>
        <p:spPr>
          <a:xfrm>
            <a:off x="457200" y="449263"/>
            <a:ext cx="8229600" cy="1143000"/>
          </a:xfrm>
        </p:spPr>
        <p:txBody>
          <a:bodyPr/>
          <a:lstStyle/>
          <a:p>
            <a:pPr algn="l"/>
            <a:r>
              <a:rPr lang="en-US" sz="2400" dirty="0" smtClean="0">
                <a:solidFill>
                  <a:schemeClr val="bg1"/>
                </a:solidFill>
                <a:latin typeface="Arial Narrow" charset="0"/>
                <a:cs typeface="Arial Narrow" charset="0"/>
              </a:rPr>
              <a:t>ANATOMÍA DE UNA ESTRATEGIA DIGITAL</a:t>
            </a:r>
            <a:endParaRPr lang="es-ES" sz="2400" dirty="0">
              <a:solidFill>
                <a:schemeClr val="bg1"/>
              </a:solidFill>
            </a:endParaRPr>
          </a:p>
        </p:txBody>
      </p:sp>
      <p:sp>
        <p:nvSpPr>
          <p:cNvPr id="20" name="CuadroTexto 19"/>
          <p:cNvSpPr txBox="1"/>
          <p:nvPr/>
        </p:nvSpPr>
        <p:spPr>
          <a:xfrm>
            <a:off x="839200" y="5259547"/>
            <a:ext cx="1167983" cy="769441"/>
          </a:xfrm>
          <a:prstGeom prst="rect">
            <a:avLst/>
          </a:prstGeom>
          <a:noFill/>
        </p:spPr>
        <p:txBody>
          <a:bodyPr wrap="none" rtlCol="0">
            <a:spAutoFit/>
          </a:bodyPr>
          <a:lstStyle/>
          <a:p>
            <a:r>
              <a:rPr lang="es-ES" sz="4400" b="1" dirty="0">
                <a:solidFill>
                  <a:srgbClr val="355BB7"/>
                </a:solidFill>
              </a:rPr>
              <a:t>2</a:t>
            </a:r>
            <a:r>
              <a:rPr lang="es-ES" sz="4400" b="1" dirty="0" smtClean="0">
                <a:solidFill>
                  <a:srgbClr val="355BB7"/>
                </a:solidFill>
              </a:rPr>
              <a:t>0%</a:t>
            </a:r>
            <a:endParaRPr lang="es-ES" sz="4400" b="1" dirty="0">
              <a:solidFill>
                <a:srgbClr val="355BB7"/>
              </a:solidFill>
            </a:endParaRPr>
          </a:p>
        </p:txBody>
      </p:sp>
      <p:sp>
        <p:nvSpPr>
          <p:cNvPr id="6" name="CuadroTexto 5"/>
          <p:cNvSpPr txBox="1"/>
          <p:nvPr/>
        </p:nvSpPr>
        <p:spPr>
          <a:xfrm>
            <a:off x="3980301" y="5248599"/>
            <a:ext cx="1167983" cy="769441"/>
          </a:xfrm>
          <a:prstGeom prst="rect">
            <a:avLst/>
          </a:prstGeom>
          <a:noFill/>
        </p:spPr>
        <p:txBody>
          <a:bodyPr wrap="none" rtlCol="0">
            <a:spAutoFit/>
          </a:bodyPr>
          <a:lstStyle/>
          <a:p>
            <a:r>
              <a:rPr lang="es-ES" sz="4400" b="1" dirty="0" smtClean="0">
                <a:solidFill>
                  <a:srgbClr val="355BB7"/>
                </a:solidFill>
              </a:rPr>
              <a:t>80%</a:t>
            </a:r>
            <a:endParaRPr lang="es-ES" sz="4400" b="1" dirty="0">
              <a:solidFill>
                <a:srgbClr val="355BB7"/>
              </a:solidFill>
            </a:endParaRPr>
          </a:p>
        </p:txBody>
      </p:sp>
      <p:sp>
        <p:nvSpPr>
          <p:cNvPr id="7" name="CuadroTexto 6"/>
          <p:cNvSpPr txBox="1"/>
          <p:nvPr/>
        </p:nvSpPr>
        <p:spPr>
          <a:xfrm>
            <a:off x="7017425" y="6372151"/>
            <a:ext cx="1991363" cy="246221"/>
          </a:xfrm>
          <a:prstGeom prst="rect">
            <a:avLst/>
          </a:prstGeom>
          <a:noFill/>
        </p:spPr>
        <p:txBody>
          <a:bodyPr wrap="none" rtlCol="0">
            <a:spAutoFit/>
          </a:bodyPr>
          <a:lstStyle/>
          <a:p>
            <a:r>
              <a:rPr lang="es-ES" sz="1000" dirty="0" smtClean="0"/>
              <a:t>Saúl E. Castillo Valdés </a:t>
            </a:r>
            <a:r>
              <a:rPr lang="mr-IN" sz="1000" dirty="0" smtClean="0"/>
              <a:t>–</a:t>
            </a:r>
            <a:r>
              <a:rPr lang="es-ES" sz="1000" dirty="0" smtClean="0"/>
              <a:t> Junio 2018</a:t>
            </a:r>
            <a:endParaRPr lang="es-ES" sz="1000" dirty="0"/>
          </a:p>
        </p:txBody>
      </p:sp>
      <p:sp>
        <p:nvSpPr>
          <p:cNvPr id="3" name="Rectángulo redondeado 2"/>
          <p:cNvSpPr/>
          <p:nvPr/>
        </p:nvSpPr>
        <p:spPr>
          <a:xfrm>
            <a:off x="273691" y="4806491"/>
            <a:ext cx="2299000" cy="273718"/>
          </a:xfrm>
          <a:prstGeom prst="round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solidFill>
                  <a:schemeClr val="bg1"/>
                </a:solidFill>
              </a:rPr>
              <a:t>BASE</a:t>
            </a:r>
            <a:endParaRPr lang="es-ES" dirty="0">
              <a:solidFill>
                <a:schemeClr val="bg1"/>
              </a:solidFill>
            </a:endParaRPr>
          </a:p>
        </p:txBody>
      </p:sp>
      <p:sp>
        <p:nvSpPr>
          <p:cNvPr id="9" name="Rectángulo redondeado 8"/>
          <p:cNvSpPr/>
          <p:nvPr/>
        </p:nvSpPr>
        <p:spPr>
          <a:xfrm>
            <a:off x="3414792" y="4795543"/>
            <a:ext cx="2299000" cy="273718"/>
          </a:xfrm>
          <a:prstGeom prst="round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CANAL</a:t>
            </a:r>
            <a:endParaRPr lang="es-ES" dirty="0"/>
          </a:p>
        </p:txBody>
      </p:sp>
      <p:sp>
        <p:nvSpPr>
          <p:cNvPr id="10" name="Rectángulo redondeado 9"/>
          <p:cNvSpPr/>
          <p:nvPr/>
        </p:nvSpPr>
        <p:spPr>
          <a:xfrm>
            <a:off x="6589612" y="4806491"/>
            <a:ext cx="2299000" cy="273718"/>
          </a:xfrm>
          <a:prstGeom prst="round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FLUJOS</a:t>
            </a:r>
            <a:endParaRPr lang="es-ES" dirty="0"/>
          </a:p>
        </p:txBody>
      </p:sp>
      <p:grpSp>
        <p:nvGrpSpPr>
          <p:cNvPr id="15" name="Agrupar 14"/>
          <p:cNvGrpSpPr/>
          <p:nvPr/>
        </p:nvGrpSpPr>
        <p:grpSpPr>
          <a:xfrm>
            <a:off x="3852626" y="1688156"/>
            <a:ext cx="1423333" cy="2419665"/>
            <a:chOff x="3852626" y="1576615"/>
            <a:chExt cx="1423333" cy="2419665"/>
          </a:xfrm>
        </p:grpSpPr>
        <p:pic>
          <p:nvPicPr>
            <p:cNvPr id="4" name="Imagen 3" descr="icono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2626" y="1576615"/>
              <a:ext cx="1423333" cy="1423333"/>
            </a:xfrm>
            <a:prstGeom prst="rect">
              <a:avLst/>
            </a:prstGeom>
          </p:spPr>
        </p:pic>
        <p:pic>
          <p:nvPicPr>
            <p:cNvPr id="8" name="Imagen 7" descr="Generate_Traffi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9921" y="3087537"/>
              <a:ext cx="908743" cy="908743"/>
            </a:xfrm>
            <a:prstGeom prst="rect">
              <a:avLst/>
            </a:prstGeom>
          </p:spPr>
        </p:pic>
      </p:grpSp>
      <p:pic>
        <p:nvPicPr>
          <p:cNvPr id="11" name="Imagen 10" descr="SalesFunnelSplas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7720" y="2210712"/>
            <a:ext cx="1682785" cy="1374552"/>
          </a:xfrm>
          <a:prstGeom prst="rect">
            <a:avLst/>
          </a:prstGeom>
        </p:spPr>
      </p:pic>
      <p:grpSp>
        <p:nvGrpSpPr>
          <p:cNvPr id="19" name="Agrupar 18"/>
          <p:cNvGrpSpPr/>
          <p:nvPr/>
        </p:nvGrpSpPr>
        <p:grpSpPr>
          <a:xfrm>
            <a:off x="869903" y="1083922"/>
            <a:ext cx="1072867" cy="3584337"/>
            <a:chOff x="886758" y="1105820"/>
            <a:chExt cx="1072867" cy="3584337"/>
          </a:xfrm>
        </p:grpSpPr>
        <p:pic>
          <p:nvPicPr>
            <p:cNvPr id="2" name="Imagen 1" descr="avatar.jpg"/>
            <p:cNvPicPr>
              <a:picLocks noChangeAspect="1"/>
            </p:cNvPicPr>
            <p:nvPr/>
          </p:nvPicPr>
          <p:blipFill rotWithShape="1">
            <a:blip r:embed="rId5">
              <a:extLst>
                <a:ext uri="{28A0092B-C50C-407E-A947-70E740481C1C}">
                  <a14:useLocalDpi xmlns:a14="http://schemas.microsoft.com/office/drawing/2010/main" val="0"/>
                </a:ext>
              </a:extLst>
            </a:blip>
            <a:srcRect l="25761" r="26206" b="32645"/>
            <a:stretch/>
          </p:blipFill>
          <p:spPr>
            <a:xfrm>
              <a:off x="914127" y="1105820"/>
              <a:ext cx="979811" cy="1160564"/>
            </a:xfrm>
            <a:prstGeom prst="rect">
              <a:avLst/>
            </a:prstGeom>
          </p:spPr>
        </p:pic>
        <p:pic>
          <p:nvPicPr>
            <p:cNvPr id="12" name="Imagen 11" descr="MENSAJ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309" y="2463459"/>
              <a:ext cx="995765" cy="995765"/>
            </a:xfrm>
            <a:prstGeom prst="rect">
              <a:avLst/>
            </a:prstGeom>
          </p:spPr>
        </p:pic>
        <p:pic>
          <p:nvPicPr>
            <p:cNvPr id="13" name="Imagen 12" descr="Rewards-PNG-Photo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6758" y="3617290"/>
              <a:ext cx="1072867" cy="1072867"/>
            </a:xfrm>
            <a:prstGeom prst="rect">
              <a:avLst/>
            </a:prstGeom>
          </p:spPr>
        </p:pic>
      </p:grpSp>
      <p:sp>
        <p:nvSpPr>
          <p:cNvPr id="22" name="CuadroTexto 21"/>
          <p:cNvSpPr txBox="1"/>
          <p:nvPr/>
        </p:nvSpPr>
        <p:spPr>
          <a:xfrm>
            <a:off x="591074" y="2277333"/>
            <a:ext cx="1630524" cy="276999"/>
          </a:xfrm>
          <a:prstGeom prst="rect">
            <a:avLst/>
          </a:prstGeom>
          <a:noFill/>
        </p:spPr>
        <p:txBody>
          <a:bodyPr wrap="none" rtlCol="0">
            <a:spAutoFit/>
          </a:bodyPr>
          <a:lstStyle/>
          <a:p>
            <a:r>
              <a:rPr lang="es-ES" sz="1200" dirty="0" smtClean="0"/>
              <a:t>¿A quién quiero llegar?</a:t>
            </a:r>
            <a:endParaRPr lang="es-ES" sz="1200" dirty="0"/>
          </a:p>
        </p:txBody>
      </p:sp>
      <p:sp>
        <p:nvSpPr>
          <p:cNvPr id="23" name="CuadroTexto 22"/>
          <p:cNvSpPr txBox="1"/>
          <p:nvPr/>
        </p:nvSpPr>
        <p:spPr>
          <a:xfrm>
            <a:off x="683948" y="3338477"/>
            <a:ext cx="1444777" cy="276999"/>
          </a:xfrm>
          <a:prstGeom prst="rect">
            <a:avLst/>
          </a:prstGeom>
          <a:noFill/>
        </p:spPr>
        <p:txBody>
          <a:bodyPr wrap="none" rtlCol="0">
            <a:spAutoFit/>
          </a:bodyPr>
          <a:lstStyle/>
          <a:p>
            <a:r>
              <a:rPr lang="es-ES" sz="1200" dirty="0" smtClean="0"/>
              <a:t>¿Qué le voy a decir?</a:t>
            </a:r>
            <a:endParaRPr lang="es-ES" sz="1200" dirty="0"/>
          </a:p>
        </p:txBody>
      </p:sp>
      <p:sp>
        <p:nvSpPr>
          <p:cNvPr id="24" name="CuadroTexto 23"/>
          <p:cNvSpPr txBox="1"/>
          <p:nvPr/>
        </p:nvSpPr>
        <p:spPr>
          <a:xfrm>
            <a:off x="1022205" y="4509108"/>
            <a:ext cx="731616" cy="276999"/>
          </a:xfrm>
          <a:prstGeom prst="rect">
            <a:avLst/>
          </a:prstGeom>
          <a:noFill/>
        </p:spPr>
        <p:txBody>
          <a:bodyPr wrap="none" rtlCol="0">
            <a:spAutoFit/>
          </a:bodyPr>
          <a:lstStyle/>
          <a:p>
            <a:r>
              <a:rPr lang="es-ES" sz="1200" dirty="0" smtClean="0"/>
              <a:t>¿Oferta?</a:t>
            </a:r>
            <a:endParaRPr lang="es-ES" sz="1200" dirty="0"/>
          </a:p>
        </p:txBody>
      </p:sp>
      <p:sp>
        <p:nvSpPr>
          <p:cNvPr id="25" name="CuadroTexto 24"/>
          <p:cNvSpPr txBox="1"/>
          <p:nvPr/>
        </p:nvSpPr>
        <p:spPr>
          <a:xfrm>
            <a:off x="3936206" y="1389605"/>
            <a:ext cx="1256173" cy="276999"/>
          </a:xfrm>
          <a:prstGeom prst="rect">
            <a:avLst/>
          </a:prstGeom>
          <a:noFill/>
        </p:spPr>
        <p:txBody>
          <a:bodyPr wrap="none" rtlCol="0">
            <a:spAutoFit/>
          </a:bodyPr>
          <a:lstStyle/>
          <a:p>
            <a:r>
              <a:rPr lang="es-ES" sz="1200" dirty="0" smtClean="0"/>
              <a:t>Fuente de tráfico</a:t>
            </a:r>
            <a:endParaRPr lang="es-ES" sz="1200" dirty="0"/>
          </a:p>
        </p:txBody>
      </p:sp>
      <p:sp>
        <p:nvSpPr>
          <p:cNvPr id="26" name="CuadroTexto 25"/>
          <p:cNvSpPr txBox="1"/>
          <p:nvPr/>
        </p:nvSpPr>
        <p:spPr>
          <a:xfrm>
            <a:off x="7254657" y="1804775"/>
            <a:ext cx="968910" cy="276999"/>
          </a:xfrm>
          <a:prstGeom prst="rect">
            <a:avLst/>
          </a:prstGeom>
          <a:noFill/>
        </p:spPr>
        <p:txBody>
          <a:bodyPr wrap="none" rtlCol="0">
            <a:spAutoFit/>
          </a:bodyPr>
          <a:lstStyle/>
          <a:p>
            <a:r>
              <a:rPr lang="es-ES" sz="1200" dirty="0" smtClean="0"/>
              <a:t>Seguimiento</a:t>
            </a:r>
            <a:endParaRPr lang="es-ES" sz="1200" dirty="0"/>
          </a:p>
        </p:txBody>
      </p:sp>
    </p:spTree>
    <p:extLst>
      <p:ext uri="{BB962C8B-B14F-4D97-AF65-F5344CB8AC3E}">
        <p14:creationId xmlns:p14="http://schemas.microsoft.com/office/powerpoint/2010/main" val="102765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226 -2.39981E-6 L -0.29124 -0.00162 " pathEditMode="relative" rAng="0" ptsTypes="AA">
                                      <p:cBhvr>
                                        <p:cTn id="6" dur="2000" fill="hold"/>
                                        <p:tgtEl>
                                          <p:spTgt spid="6"/>
                                        </p:tgtEl>
                                        <p:attrNameLst>
                                          <p:attrName>ppt_x</p:attrName>
                                          <p:attrName>ppt_y</p:attrName>
                                        </p:attrNameLst>
                                      </p:cBhvr>
                                      <p:rCtr x="-14675" y="-93"/>
                                    </p:animMotion>
                                  </p:childTnLst>
                                </p:cTn>
                              </p:par>
                              <p:par>
                                <p:cTn id="7" presetID="0" presetClass="path" presetSubtype="0" accel="50000" decel="50000" fill="hold" grpId="0" nodeType="withEffect">
                                  <p:stCondLst>
                                    <p:cond delay="0"/>
                                  </p:stCondLst>
                                  <p:childTnLst>
                                    <p:animMotion origin="layout" path="M -2.26815E-6 -2.39981E-6 L 0.29698 -2.39981E-6 " pathEditMode="relative" rAng="0" ptsTypes="AA">
                                      <p:cBhvr>
                                        <p:cTn id="8" dur="2000" fill="hold"/>
                                        <p:tgtEl>
                                          <p:spTgt spid="20"/>
                                        </p:tgtEl>
                                        <p:attrNameLst>
                                          <p:attrName>ppt_x</p:attrName>
                                          <p:attrName>ppt_y</p:attrName>
                                        </p:attrNameLst>
                                      </p:cBhvr>
                                      <p:rCtr x="148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2"/>
          <p:cNvSpPr>
            <a:spLocks noGrp="1"/>
          </p:cNvSpPr>
          <p:nvPr>
            <p:ph type="title"/>
          </p:nvPr>
        </p:nvSpPr>
        <p:spPr>
          <a:xfrm>
            <a:off x="457200" y="449263"/>
            <a:ext cx="8229600" cy="1143000"/>
          </a:xfrm>
        </p:spPr>
        <p:txBody>
          <a:bodyPr/>
          <a:lstStyle/>
          <a:p>
            <a:pPr algn="l"/>
            <a:r>
              <a:rPr lang="en-US" sz="2400" dirty="0" smtClean="0">
                <a:solidFill>
                  <a:schemeClr val="bg1"/>
                </a:solidFill>
                <a:latin typeface="Arial Narrow" charset="0"/>
                <a:cs typeface="Arial Narrow" charset="0"/>
              </a:rPr>
              <a:t>DONACIONES A TRAVÉS DE LAS GENERACIONES</a:t>
            </a:r>
            <a:endParaRPr lang="es-ES" sz="2400" dirty="0">
              <a:solidFill>
                <a:schemeClr val="bg1"/>
              </a:solidFill>
            </a:endParaRPr>
          </a:p>
        </p:txBody>
      </p:sp>
      <p:pic>
        <p:nvPicPr>
          <p:cNvPr id="2" name="Imagen 1" descr="Screen Shot 2018-06-01 at 12.48.3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162" y="1400214"/>
            <a:ext cx="8712200" cy="4622800"/>
          </a:xfrm>
          <a:prstGeom prst="rect">
            <a:avLst/>
          </a:prstGeom>
        </p:spPr>
      </p:pic>
      <p:sp>
        <p:nvSpPr>
          <p:cNvPr id="4" name="CuadroTexto 3"/>
          <p:cNvSpPr txBox="1"/>
          <p:nvPr/>
        </p:nvSpPr>
        <p:spPr>
          <a:xfrm>
            <a:off x="7017425" y="6372151"/>
            <a:ext cx="1991363" cy="246221"/>
          </a:xfrm>
          <a:prstGeom prst="rect">
            <a:avLst/>
          </a:prstGeom>
          <a:noFill/>
        </p:spPr>
        <p:txBody>
          <a:bodyPr wrap="none" rtlCol="0">
            <a:spAutoFit/>
          </a:bodyPr>
          <a:lstStyle/>
          <a:p>
            <a:r>
              <a:rPr lang="es-ES" sz="1000" dirty="0" smtClean="0"/>
              <a:t>Saúl E. Castillo Valdés </a:t>
            </a:r>
            <a:r>
              <a:rPr lang="mr-IN" sz="1000" dirty="0" smtClean="0"/>
              <a:t>–</a:t>
            </a:r>
            <a:r>
              <a:rPr lang="es-ES" sz="1000" dirty="0" smtClean="0"/>
              <a:t> Junio 2018</a:t>
            </a:r>
            <a:endParaRPr lang="es-ES" sz="1000" dirty="0"/>
          </a:p>
        </p:txBody>
      </p:sp>
    </p:spTree>
    <p:extLst>
      <p:ext uri="{BB962C8B-B14F-4D97-AF65-F5344CB8AC3E}">
        <p14:creationId xmlns:p14="http://schemas.microsoft.com/office/powerpoint/2010/main" val="2227148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B023A524B7B1041BA1E14728BDD10CC" ma:contentTypeVersion="0" ma:contentTypeDescription="Create a new document." ma:contentTypeScope="" ma:versionID="afe3759428acdf24915399065e1f2cf7">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E736980C-8D9E-41B9-B56A-B22854C58669}">
  <ds:schemaRefs>
    <ds:schemaRef ds:uri="http://purl.org/dc/dcmitype/"/>
    <ds:schemaRef ds:uri="http://purl.org/dc/terms/"/>
    <ds:schemaRef ds:uri="http://schemas.microsoft.com/office/2006/documentManagement/types"/>
    <ds:schemaRef ds:uri="http://www.w3.org/XML/1998/namespace"/>
    <ds:schemaRef ds:uri="http://purl.org/dc/elements/1.1/"/>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0ADC71C0-C566-48F0-9B53-B7DF2D9357E7}">
  <ds:schemaRefs>
    <ds:schemaRef ds:uri="http://schemas.microsoft.com/sharepoint/v3/contenttype/forms"/>
  </ds:schemaRefs>
</ds:datastoreItem>
</file>

<file path=customXml/itemProps3.xml><?xml version="1.0" encoding="utf-8"?>
<ds:datastoreItem xmlns:ds="http://schemas.openxmlformats.org/officeDocument/2006/customXml" ds:itemID="{B11C86FD-6D79-4C37-9D26-78DC1B8647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otalTime>30820</TotalTime>
  <Words>1494</Words>
  <Application>Microsoft Macintosh PowerPoint</Application>
  <PresentationFormat>Presentación en pantalla (4:3)</PresentationFormat>
  <Paragraphs>349</Paragraphs>
  <Slides>54</Slides>
  <Notes>40</Notes>
  <HiddenSlides>0</HiddenSlides>
  <MMClips>0</MMClips>
  <ScaleCrop>false</ScaleCrop>
  <HeadingPairs>
    <vt:vector size="4" baseType="variant">
      <vt:variant>
        <vt:lpstr>Tema</vt:lpstr>
      </vt:variant>
      <vt:variant>
        <vt:i4>6</vt:i4>
      </vt:variant>
      <vt:variant>
        <vt:lpstr>Títulos de diapositiva</vt:lpstr>
      </vt:variant>
      <vt:variant>
        <vt:i4>54</vt:i4>
      </vt:variant>
    </vt:vector>
  </HeadingPairs>
  <TitlesOfParts>
    <vt:vector size="60" baseType="lpstr">
      <vt:lpstr>Custom Design</vt:lpstr>
      <vt:lpstr>2_Custom Design</vt:lpstr>
      <vt:lpstr>6_Custom Design</vt:lpstr>
      <vt:lpstr>3_Custom Design</vt:lpstr>
      <vt:lpstr>4_Custom Design</vt:lpstr>
      <vt:lpstr>1_Custom Design</vt:lpstr>
      <vt:lpstr>Presentación de PowerPoint</vt:lpstr>
      <vt:lpstr>PLAN ESTRATEGICO - PRIORIDADES </vt:lpstr>
      <vt:lpstr>2015 AMBOS CONSEJOS</vt:lpstr>
      <vt:lpstr>COMPETENCIA NO TRADICIONAL</vt:lpstr>
      <vt:lpstr>NUEVA VISIÓN DE RI</vt:lpstr>
      <vt:lpstr>POSIBLES PRIORIDADES ESTRATÉGICAS – (EN PROCESO) </vt:lpstr>
      <vt:lpstr>LA ESTRATEGIA DETRÁS  DE LA TÁCTICA</vt:lpstr>
      <vt:lpstr>ANATOMÍA DE UNA ESTRATEGIA DIGITAL</vt:lpstr>
      <vt:lpstr>DONACIONES A TRAVÉS DE LAS GENERACIONES</vt:lpstr>
      <vt:lpstr>DONACIONES A TRAVÉS DE LAS GENERACIONES</vt:lpstr>
      <vt:lpstr>DONACIONES A TRAVÉS DE LAS GENERACIONES</vt:lpstr>
      <vt:lpstr>¿QUIÉN RECIBE EL DINERO? (VALORES)</vt:lpstr>
      <vt:lpstr>FRECUENCIA DE DONACIÓN</vt:lpstr>
      <vt:lpstr>¿QUÉ INFLUYE EN LAS DONACIONES?</vt:lpstr>
      <vt:lpstr>¿QUÉ INFLUYE EN LAS DONACIONES?</vt:lpstr>
      <vt:lpstr>PARTICIPAN VS PATROCINAN - CARRERAS</vt:lpstr>
      <vt:lpstr>¿QUÉ INFORMACIÓN FINANCIERA BUSCAN ANTES DE DONAR?</vt:lpstr>
      <vt:lpstr>¿QUÉ INFORMACIÓN FINANCIERA BUSCAN ANTES DE DONAR?</vt:lpstr>
      <vt:lpstr>Presentación de PowerPoint</vt:lpstr>
      <vt:lpstr>SG 2015 - 2016</vt:lpstr>
      <vt:lpstr>Presentación de PowerPoint</vt:lpstr>
      <vt:lpstr>IMÁGENES</vt:lpstr>
      <vt:lpstr>IMÁGENES</vt:lpstr>
      <vt:lpstr>IMÁGENES</vt:lpstr>
      <vt:lpstr>IMÁGENES</vt:lpstr>
      <vt:lpstr>IMÁGENES</vt:lpstr>
      <vt:lpstr>IMÁGENES</vt:lpstr>
      <vt:lpstr>IMÁGENES</vt:lpstr>
      <vt:lpstr>IMÁGENES</vt:lpstr>
      <vt:lpstr>IMÁGENES</vt:lpstr>
      <vt:lpstr>FUENTES DE INFORMACIÓN PREFERIDAS POR GENERACIÓN</vt:lpstr>
      <vt:lpstr>6 MENTALIDADES QUE IMPULSAN A DONAR</vt:lpstr>
      <vt:lpstr>IMPORTANCIA RELATIVA DE MENTALIDAD POR GENERACIÓN</vt:lpstr>
      <vt:lpstr>CANAL DE DONACIÓN</vt:lpstr>
      <vt:lpstr>CANALES ACEPTABLES PARA RECIBIR SOLICITUDES DE DONACIÓN</vt:lpstr>
      <vt:lpstr>CANALES UTILIZADOS PARA CONECTAR CON ORGANIZACIONES</vt:lpstr>
      <vt:lpstr>FACEBOOK ADS</vt:lpstr>
      <vt:lpstr>CANALES UTILIZADOS PARA CONECTAR CON ORGANIZACIONES</vt:lpstr>
      <vt:lpstr>CANALES UTILIZADOS PARA CONECTAR CON ORGANIZACIONES</vt:lpstr>
      <vt:lpstr>CANALES UTILIZADOS PARA CONECTAR CON ORGANIZACIONES</vt:lpstr>
      <vt:lpstr>PARTICIPACIÓN EN REDES SOCIALES POR GENERACIÓN</vt:lpstr>
      <vt:lpstr>% DE DONANTES DISPUESTOS A APORTAR VÍA MÓVIL</vt:lpstr>
      <vt:lpstr>META DONACIONES – MEMBRESIA D4130</vt:lpstr>
      <vt:lpstr>META DONACIONES DISTRITO 4130</vt:lpstr>
      <vt:lpstr>TRÁFICO SITIOS WEB</vt:lpstr>
      <vt:lpstr>TRÁFICO SITIOS WEB</vt:lpstr>
      <vt:lpstr>RESULTADOS </vt:lpstr>
      <vt:lpstr>Presentación de PowerPoint</vt:lpstr>
      <vt:lpstr>FONDOS</vt:lpstr>
      <vt:lpstr>HERRAMIENTAS</vt:lpstr>
      <vt:lpstr>Presentación de PowerPoint</vt:lpstr>
      <vt:lpstr>CONCLUSIONES</vt:lpstr>
      <vt:lpstr>CONCLUSIONES</vt:lpstr>
      <vt:lpstr>CONCLUSIONES</vt:lpstr>
    </vt:vector>
  </TitlesOfParts>
  <Company>Rotary International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Brown</dc:creator>
  <cp:lastModifiedBy>Saul Castillo</cp:lastModifiedBy>
  <cp:revision>491</cp:revision>
  <dcterms:created xsi:type="dcterms:W3CDTF">2013-02-07T00:45:17Z</dcterms:created>
  <dcterms:modified xsi:type="dcterms:W3CDTF">2018-07-07T14:06:34Z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0x010100CB023A524B7B1041BA1E14728BDD10CC</vt:lpwstr>
  </property>
</Properties>
</file>