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Lst>
  <p:notesMasterIdLst>
    <p:notesMasterId r:id="rId29"/>
  </p:notesMasterIdLst>
  <p:sldIdLst>
    <p:sldId id="257" r:id="rId4"/>
    <p:sldId id="302" r:id="rId5"/>
    <p:sldId id="295" r:id="rId6"/>
    <p:sldId id="261" r:id="rId7"/>
    <p:sldId id="300" r:id="rId8"/>
    <p:sldId id="277" r:id="rId9"/>
    <p:sldId id="279" r:id="rId10"/>
    <p:sldId id="281" r:id="rId11"/>
    <p:sldId id="282" r:id="rId12"/>
    <p:sldId id="262" r:id="rId13"/>
    <p:sldId id="291" r:id="rId14"/>
    <p:sldId id="296" r:id="rId15"/>
    <p:sldId id="275" r:id="rId16"/>
    <p:sldId id="285" r:id="rId17"/>
    <p:sldId id="264" r:id="rId18"/>
    <p:sldId id="265" r:id="rId19"/>
    <p:sldId id="267" r:id="rId20"/>
    <p:sldId id="268" r:id="rId21"/>
    <p:sldId id="271" r:id="rId22"/>
    <p:sldId id="294" r:id="rId23"/>
    <p:sldId id="269" r:id="rId24"/>
    <p:sldId id="292" r:id="rId25"/>
    <p:sldId id="301" r:id="rId26"/>
    <p:sldId id="289"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8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927" autoAdjust="0"/>
  </p:normalViewPr>
  <p:slideViewPr>
    <p:cSldViewPr snapToGrid="0">
      <p:cViewPr varScale="1">
        <p:scale>
          <a:sx n="54" d="100"/>
          <a:sy n="54" d="100"/>
        </p:scale>
        <p:origin x="11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F50F8-F4A9-4E22-928E-D11A7528A298}" type="datetimeFigureOut">
              <a:rPr lang="en-US" smtClean="0"/>
              <a:t>07-Jul-2018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C13A7-1464-4016-B34F-163B8CA2B57D}" type="slidenum">
              <a:rPr lang="en-US" smtClean="0"/>
              <a:t>‹#›</a:t>
            </a:fld>
            <a:endParaRPr lang="en-US"/>
          </a:p>
        </p:txBody>
      </p:sp>
    </p:spTree>
    <p:extLst>
      <p:ext uri="{BB962C8B-B14F-4D97-AF65-F5344CB8AC3E}">
        <p14:creationId xmlns:p14="http://schemas.microsoft.com/office/powerpoint/2010/main" val="334317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ヒラギノ角ゴ Pro W3" pitchFamily="-8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spcBef>
                <a:spcPct val="30000"/>
              </a:spcBef>
              <a:defRPr sz="1200">
                <a:solidFill>
                  <a:schemeClr val="tx1"/>
                </a:solidFill>
                <a:latin typeface="Arial" pitchFamily="34" charset="0"/>
                <a:ea typeface="ヒラギノ角ゴ Pro W3" pitchFamily="-84" charset="-128"/>
              </a:defRPr>
            </a:lvl1pPr>
            <a:lvl2pPr marL="729057" indent="-280406" defTabSz="914437">
              <a:spcBef>
                <a:spcPct val="30000"/>
              </a:spcBef>
              <a:defRPr sz="1200">
                <a:solidFill>
                  <a:schemeClr val="tx1"/>
                </a:solidFill>
                <a:latin typeface="Arial" pitchFamily="34" charset="0"/>
                <a:ea typeface="ヒラギノ角ゴ Pro W3" pitchFamily="-84" charset="-128"/>
              </a:defRPr>
            </a:lvl2pPr>
            <a:lvl3pPr marL="1121626" indent="-224325" defTabSz="914437">
              <a:spcBef>
                <a:spcPct val="30000"/>
              </a:spcBef>
              <a:defRPr sz="1200">
                <a:solidFill>
                  <a:schemeClr val="tx1"/>
                </a:solidFill>
                <a:latin typeface="Arial" pitchFamily="34" charset="0"/>
                <a:ea typeface="ヒラギノ角ゴ Pro W3" pitchFamily="-84" charset="-128"/>
              </a:defRPr>
            </a:lvl3pPr>
            <a:lvl4pPr marL="1570276" indent="-224325" defTabSz="914437">
              <a:spcBef>
                <a:spcPct val="30000"/>
              </a:spcBef>
              <a:defRPr sz="1200">
                <a:solidFill>
                  <a:schemeClr val="tx1"/>
                </a:solidFill>
                <a:latin typeface="Arial" pitchFamily="34" charset="0"/>
                <a:ea typeface="ヒラギノ角ゴ Pro W3" pitchFamily="-84" charset="-128"/>
              </a:defRPr>
            </a:lvl4pPr>
            <a:lvl5pPr marL="2018927" indent="-224325" defTabSz="914437">
              <a:spcBef>
                <a:spcPct val="30000"/>
              </a:spcBef>
              <a:defRPr sz="1200">
                <a:solidFill>
                  <a:schemeClr val="tx1"/>
                </a:solidFill>
                <a:latin typeface="Arial" pitchFamily="34" charset="0"/>
                <a:ea typeface="ヒラギノ角ゴ Pro W3" pitchFamily="-84" charset="-128"/>
              </a:defRPr>
            </a:lvl5pPr>
            <a:lvl6pPr marL="2467577" indent="-224325" defTabSz="914437"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16227" indent="-224325" defTabSz="914437"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364878" indent="-224325" defTabSz="914437"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13528" indent="-224325" defTabSz="914437"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EA195FCD-CBAC-416D-8CCE-F3332324E858}" type="slidenum">
              <a:rPr lang="en-US" altLang="en-US">
                <a:solidFill>
                  <a:prstClr val="black"/>
                </a:solidFill>
              </a:rPr>
              <a:pPr>
                <a:spcBef>
                  <a:spcPct val="0"/>
                </a:spcBef>
              </a:pPr>
              <a:t>1</a:t>
            </a:fld>
            <a:endParaRPr lang="en-US" altLang="en-US">
              <a:solidFill>
                <a:prstClr val="black"/>
              </a:solidFill>
            </a:endParaRPr>
          </a:p>
        </p:txBody>
      </p:sp>
    </p:spTree>
    <p:extLst>
      <p:ext uri="{BB962C8B-B14F-4D97-AF65-F5344CB8AC3E}">
        <p14:creationId xmlns:p14="http://schemas.microsoft.com/office/powerpoint/2010/main" val="88746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6"/>
          <p:cNvSpPr>
            <a:spLocks noGrp="1" noChangeArrowheads="1"/>
          </p:cNvSpPr>
          <p:nvPr>
            <p:ph type="sldNum" sz="quarter"/>
          </p:nvPr>
        </p:nvSpPr>
        <p:spPr>
          <a:noFill/>
          <a:ln>
            <a:round/>
            <a:headEnd/>
            <a:tailEnd/>
          </a:ln>
        </p:spPr>
        <p:txBody>
          <a:bodyPr/>
          <a:lstStyle/>
          <a:p>
            <a:pPr>
              <a:buFont typeface="Times New Roman" pitchFamily="18" charset="0"/>
              <a:buNone/>
            </a:pPr>
            <a:fld id="{0EB2EB00-A9D4-410B-B4F1-BBDDED5262EB}"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20</a:t>
            </a:fld>
            <a:endParaRPr lang="en-US" smtClean="0">
              <a:latin typeface="Times New Roman" pitchFamily="18" charset="0"/>
              <a:ea typeface="Arial Unicode MS" pitchFamily="34" charset="-128"/>
              <a:cs typeface="Arial Unicode MS" pitchFamily="34" charset="-128"/>
            </a:endParaRPr>
          </a:p>
        </p:txBody>
      </p:sp>
      <p:sp>
        <p:nvSpPr>
          <p:cNvPr id="126979" name="Rectangle 1"/>
          <p:cNvSpPr>
            <a:spLocks noGrp="1" noRot="1" noChangeAspect="1" noChangeArrowheads="1" noTextEdit="1"/>
          </p:cNvSpPr>
          <p:nvPr>
            <p:ph type="sldImg"/>
          </p:nvPr>
        </p:nvSpPr>
        <p:spPr>
          <a:xfrm>
            <a:off x="406400" y="706438"/>
            <a:ext cx="6197600" cy="3486150"/>
          </a:xfrm>
          <a:solidFill>
            <a:srgbClr val="FFFFFF"/>
          </a:solidFill>
          <a:ln>
            <a:solidFill>
              <a:srgbClr val="000000"/>
            </a:solidFill>
            <a:miter lim="800000"/>
          </a:ln>
        </p:spPr>
      </p:sp>
      <p:sp>
        <p:nvSpPr>
          <p:cNvPr id="126980" name="Rectangle 2"/>
          <p:cNvSpPr>
            <a:spLocks noGrp="1" noChangeArrowheads="1"/>
          </p:cNvSpPr>
          <p:nvPr>
            <p:ph type="body" idx="1"/>
          </p:nvPr>
        </p:nvSpPr>
        <p:spPr>
          <a:xfrm>
            <a:off x="701613" y="4414911"/>
            <a:ext cx="5608607" cy="4099454"/>
          </a:xfrm>
          <a:noFill/>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2568905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eaLnBrk="0" fontAlgn="base" hangingPunct="0">
              <a:spcBef>
                <a:spcPct val="30000"/>
              </a:spcBef>
              <a:spcAft>
                <a:spcPct val="0"/>
              </a:spcAft>
              <a:defRPr/>
            </a:pPr>
            <a:r>
              <a:rPr lang="en-US" dirty="0" err="1">
                <a:solidFill>
                  <a:schemeClr val="tx2"/>
                </a:solidFill>
                <a:latin typeface="Arial"/>
                <a:cs typeface="Arial"/>
              </a:rPr>
              <a:t>Cuando</a:t>
            </a:r>
            <a:r>
              <a:rPr lang="en-US" dirty="0">
                <a:solidFill>
                  <a:schemeClr val="tx2"/>
                </a:solidFill>
                <a:latin typeface="Arial"/>
                <a:cs typeface="Arial"/>
              </a:rPr>
              <a:t> un </a:t>
            </a:r>
            <a:r>
              <a:rPr lang="en-US" dirty="0" err="1">
                <a:solidFill>
                  <a:schemeClr val="tx2"/>
                </a:solidFill>
                <a:latin typeface="Arial"/>
                <a:cs typeface="Arial"/>
              </a:rPr>
              <a:t>Rotario</a:t>
            </a:r>
            <a:r>
              <a:rPr lang="en-US" dirty="0">
                <a:solidFill>
                  <a:schemeClr val="tx2"/>
                </a:solidFill>
                <a:latin typeface="Arial"/>
                <a:cs typeface="Arial"/>
              </a:rPr>
              <a:t> </a:t>
            </a:r>
            <a:r>
              <a:rPr lang="en-US" dirty="0" err="1">
                <a:solidFill>
                  <a:schemeClr val="tx2"/>
                </a:solidFill>
                <a:latin typeface="Arial"/>
                <a:cs typeface="Arial"/>
              </a:rPr>
              <a:t>dona</a:t>
            </a:r>
            <a:r>
              <a:rPr lang="en-US" dirty="0">
                <a:solidFill>
                  <a:schemeClr val="tx2"/>
                </a:solidFill>
                <a:latin typeface="Arial"/>
                <a:cs typeface="Arial"/>
              </a:rPr>
              <a:t> a LFR, </a:t>
            </a:r>
            <a:r>
              <a:rPr lang="en-US" dirty="0" err="1">
                <a:solidFill>
                  <a:schemeClr val="tx2"/>
                </a:solidFill>
                <a:latin typeface="Arial"/>
                <a:cs typeface="Arial"/>
              </a:rPr>
              <a:t>está</a:t>
            </a:r>
            <a:r>
              <a:rPr lang="en-US" dirty="0">
                <a:solidFill>
                  <a:schemeClr val="tx2"/>
                </a:solidFill>
                <a:latin typeface="Arial"/>
                <a:cs typeface="Arial"/>
              </a:rPr>
              <a:t> </a:t>
            </a:r>
            <a:r>
              <a:rPr lang="en-US" dirty="0" err="1">
                <a:solidFill>
                  <a:schemeClr val="tx2"/>
                </a:solidFill>
                <a:latin typeface="Arial"/>
                <a:cs typeface="Arial"/>
              </a:rPr>
              <a:t>apoyando</a:t>
            </a:r>
            <a:r>
              <a:rPr lang="en-US" dirty="0">
                <a:solidFill>
                  <a:schemeClr val="tx2"/>
                </a:solidFill>
                <a:latin typeface="Arial"/>
                <a:cs typeface="Arial"/>
              </a:rPr>
              <a:t> </a:t>
            </a:r>
            <a:r>
              <a:rPr lang="en-US" dirty="0" err="1">
                <a:solidFill>
                  <a:schemeClr val="tx2"/>
                </a:solidFill>
                <a:latin typeface="Arial"/>
                <a:cs typeface="Arial"/>
              </a:rPr>
              <a:t>proyectos</a:t>
            </a:r>
            <a:r>
              <a:rPr lang="en-US" dirty="0">
                <a:solidFill>
                  <a:schemeClr val="tx2"/>
                </a:solidFill>
                <a:latin typeface="Arial"/>
                <a:cs typeface="Arial"/>
              </a:rPr>
              <a:t> </a:t>
            </a:r>
            <a:r>
              <a:rPr lang="en-US" dirty="0" err="1">
                <a:solidFill>
                  <a:schemeClr val="tx2"/>
                </a:solidFill>
                <a:latin typeface="Arial"/>
                <a:cs typeface="Arial"/>
              </a:rPr>
              <a:t>identificados</a:t>
            </a:r>
            <a:r>
              <a:rPr lang="en-US" dirty="0">
                <a:solidFill>
                  <a:schemeClr val="tx2"/>
                </a:solidFill>
                <a:latin typeface="Arial"/>
                <a:cs typeface="Arial"/>
              </a:rPr>
              <a:t>, </a:t>
            </a:r>
            <a:r>
              <a:rPr lang="en-US" dirty="0" err="1">
                <a:solidFill>
                  <a:schemeClr val="tx2"/>
                </a:solidFill>
                <a:latin typeface="Arial"/>
                <a:cs typeface="Arial"/>
              </a:rPr>
              <a:t>desarrollados</a:t>
            </a:r>
            <a:r>
              <a:rPr lang="en-US" dirty="0">
                <a:solidFill>
                  <a:schemeClr val="tx2"/>
                </a:solidFill>
                <a:latin typeface="Arial"/>
                <a:cs typeface="Arial"/>
              </a:rPr>
              <a:t> y </a:t>
            </a:r>
            <a:r>
              <a:rPr lang="en-US" dirty="0" err="1">
                <a:solidFill>
                  <a:schemeClr val="tx2"/>
                </a:solidFill>
                <a:latin typeface="Arial"/>
                <a:cs typeface="Arial"/>
              </a:rPr>
              <a:t>administrados</a:t>
            </a:r>
            <a:r>
              <a:rPr lang="en-US" dirty="0">
                <a:solidFill>
                  <a:schemeClr val="tx2"/>
                </a:solidFill>
                <a:latin typeface="Arial"/>
                <a:cs typeface="Arial"/>
              </a:rPr>
              <a:t> </a:t>
            </a:r>
            <a:r>
              <a:rPr lang="en-US" dirty="0" err="1">
                <a:solidFill>
                  <a:schemeClr val="tx2"/>
                </a:solidFill>
                <a:latin typeface="Arial"/>
                <a:cs typeface="Arial"/>
              </a:rPr>
              <a:t>por</a:t>
            </a:r>
            <a:r>
              <a:rPr lang="en-US" dirty="0">
                <a:solidFill>
                  <a:schemeClr val="tx2"/>
                </a:solidFill>
                <a:latin typeface="Arial"/>
                <a:cs typeface="Arial"/>
              </a:rPr>
              <a:t> </a:t>
            </a:r>
            <a:r>
              <a:rPr lang="en-US" dirty="0" err="1">
                <a:solidFill>
                  <a:schemeClr val="tx2"/>
                </a:solidFill>
                <a:latin typeface="Arial"/>
                <a:cs typeface="Arial"/>
              </a:rPr>
              <a:t>compañeros</a:t>
            </a:r>
            <a:r>
              <a:rPr lang="en-US" dirty="0">
                <a:solidFill>
                  <a:schemeClr val="tx2"/>
                </a:solidFill>
                <a:latin typeface="Arial"/>
                <a:cs typeface="Arial"/>
              </a:rPr>
              <a:t> </a:t>
            </a:r>
            <a:r>
              <a:rPr lang="en-US" dirty="0" err="1">
                <a:solidFill>
                  <a:schemeClr val="tx2"/>
                </a:solidFill>
                <a:latin typeface="Arial"/>
                <a:cs typeface="Arial"/>
              </a:rPr>
              <a:t>Rotarios</a:t>
            </a:r>
            <a:r>
              <a:rPr lang="en-US" dirty="0">
                <a:solidFill>
                  <a:schemeClr val="tx2"/>
                </a:solidFill>
                <a:latin typeface="Arial"/>
                <a:cs typeface="Arial"/>
              </a:rPr>
              <a:t> en el </a:t>
            </a:r>
            <a:r>
              <a:rPr lang="en-US" dirty="0" err="1">
                <a:solidFill>
                  <a:schemeClr val="tx2"/>
                </a:solidFill>
                <a:latin typeface="Arial"/>
                <a:cs typeface="Arial"/>
              </a:rPr>
              <a:t>mundo</a:t>
            </a:r>
            <a:r>
              <a:rPr lang="en-US" dirty="0">
                <a:solidFill>
                  <a:schemeClr val="tx2"/>
                </a:solidFill>
                <a:latin typeface="Arial"/>
                <a:cs typeface="Arial"/>
              </a:rPr>
              <a:t> </a:t>
            </a:r>
            <a:r>
              <a:rPr lang="en-US" dirty="0" err="1">
                <a:solidFill>
                  <a:schemeClr val="tx2"/>
                </a:solidFill>
                <a:latin typeface="Arial"/>
                <a:cs typeface="Arial"/>
              </a:rPr>
              <a:t>para</a:t>
            </a:r>
            <a:r>
              <a:rPr lang="en-US" dirty="0">
                <a:solidFill>
                  <a:schemeClr val="tx2"/>
                </a:solidFill>
                <a:latin typeface="Arial"/>
                <a:cs typeface="Arial"/>
              </a:rPr>
              <a:t> </a:t>
            </a:r>
            <a:r>
              <a:rPr lang="en-US" dirty="0" err="1">
                <a:solidFill>
                  <a:schemeClr val="tx2"/>
                </a:solidFill>
                <a:latin typeface="Arial"/>
                <a:cs typeface="Arial"/>
              </a:rPr>
              <a:t>mejorar</a:t>
            </a:r>
            <a:r>
              <a:rPr lang="en-US" dirty="0">
                <a:solidFill>
                  <a:schemeClr val="tx2"/>
                </a:solidFill>
                <a:latin typeface="Arial"/>
                <a:cs typeface="Arial"/>
              </a:rPr>
              <a:t> </a:t>
            </a:r>
            <a:r>
              <a:rPr lang="en-US" dirty="0" err="1">
                <a:solidFill>
                  <a:schemeClr val="tx2"/>
                </a:solidFill>
                <a:latin typeface="Arial"/>
                <a:cs typeface="Arial"/>
              </a:rPr>
              <a:t>sus</a:t>
            </a:r>
            <a:r>
              <a:rPr lang="en-US" dirty="0">
                <a:solidFill>
                  <a:schemeClr val="tx2"/>
                </a:solidFill>
                <a:latin typeface="Arial"/>
                <a:cs typeface="Arial"/>
              </a:rPr>
              <a:t> </a:t>
            </a:r>
            <a:r>
              <a:rPr lang="en-US" dirty="0" err="1">
                <a:solidFill>
                  <a:schemeClr val="tx2"/>
                </a:solidFill>
                <a:latin typeface="Arial"/>
                <a:cs typeface="Arial"/>
              </a:rPr>
              <a:t>comunidades</a:t>
            </a:r>
            <a:r>
              <a:rPr lang="en-US" dirty="0">
                <a:solidFill>
                  <a:schemeClr val="tx2"/>
                </a:solidFill>
                <a:latin typeface="Arial"/>
                <a:cs typeface="Arial"/>
              </a:rPr>
              <a:t>.</a:t>
            </a:r>
          </a:p>
          <a:p>
            <a:endParaRPr lang="en-US" u="none"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34A0E-662E-4385-A273-E8FDC910D0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2885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C13A7-1464-4016-B34F-163B8CA2B57D}" type="slidenum">
              <a:rPr lang="en-US" smtClean="0"/>
              <a:t>22</a:t>
            </a:fld>
            <a:endParaRPr lang="en-US"/>
          </a:p>
        </p:txBody>
      </p:sp>
    </p:spTree>
    <p:extLst>
      <p:ext uri="{BB962C8B-B14F-4D97-AF65-F5344CB8AC3E}">
        <p14:creationId xmlns:p14="http://schemas.microsoft.com/office/powerpoint/2010/main" val="3918900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1" noProof="0" dirty="0" smtClean="0"/>
          </a:p>
        </p:txBody>
      </p:sp>
      <p:sp>
        <p:nvSpPr>
          <p:cNvPr id="4" name="Slide Number Placeholder 3"/>
          <p:cNvSpPr>
            <a:spLocks noGrp="1"/>
          </p:cNvSpPr>
          <p:nvPr>
            <p:ph type="sldNum" sz="quarter" idx="10"/>
          </p:nvPr>
        </p:nvSpPr>
        <p:spPr/>
        <p:txBody>
          <a:bodyPr/>
          <a:lstStyle/>
          <a:p>
            <a:fld id="{0103E6AC-9C89-4C0F-BAD9-4DE6671DF204}" type="slidenum">
              <a:rPr lang="en-US" altLang="en-US" smtClean="0"/>
              <a:pPr/>
              <a:t>25</a:t>
            </a:fld>
            <a:endParaRPr lang="en-US" altLang="en-US"/>
          </a:p>
        </p:txBody>
      </p:sp>
    </p:spTree>
    <p:extLst>
      <p:ext uri="{BB962C8B-B14F-4D97-AF65-F5344CB8AC3E}">
        <p14:creationId xmlns:p14="http://schemas.microsoft.com/office/powerpoint/2010/main" val="366826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eaLnBrk="0" fontAlgn="base" hangingPunct="0">
              <a:spcBef>
                <a:spcPct val="30000"/>
              </a:spcBef>
              <a:spcAft>
                <a:spcPct val="0"/>
              </a:spcAft>
              <a:defRPr/>
            </a:pPr>
            <a:r>
              <a:rPr lang="en-US" dirty="0" err="1">
                <a:solidFill>
                  <a:schemeClr val="tx2"/>
                </a:solidFill>
                <a:latin typeface="Arial"/>
                <a:cs typeface="Arial"/>
              </a:rPr>
              <a:t>Cuando</a:t>
            </a:r>
            <a:r>
              <a:rPr lang="en-US" dirty="0">
                <a:solidFill>
                  <a:schemeClr val="tx2"/>
                </a:solidFill>
                <a:latin typeface="Arial"/>
                <a:cs typeface="Arial"/>
              </a:rPr>
              <a:t> un Rotario </a:t>
            </a:r>
            <a:r>
              <a:rPr lang="en-US" dirty="0" err="1">
                <a:solidFill>
                  <a:schemeClr val="tx2"/>
                </a:solidFill>
                <a:latin typeface="Arial"/>
                <a:cs typeface="Arial"/>
              </a:rPr>
              <a:t>dona</a:t>
            </a:r>
            <a:r>
              <a:rPr lang="en-US" dirty="0">
                <a:solidFill>
                  <a:schemeClr val="tx2"/>
                </a:solidFill>
                <a:latin typeface="Arial"/>
                <a:cs typeface="Arial"/>
              </a:rPr>
              <a:t> a LFR, </a:t>
            </a:r>
            <a:r>
              <a:rPr lang="en-US" dirty="0" err="1">
                <a:solidFill>
                  <a:schemeClr val="tx2"/>
                </a:solidFill>
                <a:latin typeface="Arial"/>
                <a:cs typeface="Arial"/>
              </a:rPr>
              <a:t>está</a:t>
            </a:r>
            <a:r>
              <a:rPr lang="en-US" dirty="0">
                <a:solidFill>
                  <a:schemeClr val="tx2"/>
                </a:solidFill>
                <a:latin typeface="Arial"/>
                <a:cs typeface="Arial"/>
              </a:rPr>
              <a:t> </a:t>
            </a:r>
            <a:r>
              <a:rPr lang="en-US" dirty="0" err="1">
                <a:solidFill>
                  <a:schemeClr val="tx2"/>
                </a:solidFill>
                <a:latin typeface="Arial"/>
                <a:cs typeface="Arial"/>
              </a:rPr>
              <a:t>apoyando</a:t>
            </a:r>
            <a:r>
              <a:rPr lang="en-US" dirty="0">
                <a:solidFill>
                  <a:schemeClr val="tx2"/>
                </a:solidFill>
                <a:latin typeface="Arial"/>
                <a:cs typeface="Arial"/>
              </a:rPr>
              <a:t> </a:t>
            </a:r>
            <a:r>
              <a:rPr lang="en-US" dirty="0" err="1">
                <a:solidFill>
                  <a:schemeClr val="tx2"/>
                </a:solidFill>
                <a:latin typeface="Arial"/>
                <a:cs typeface="Arial"/>
              </a:rPr>
              <a:t>proyectos</a:t>
            </a:r>
            <a:r>
              <a:rPr lang="en-US" dirty="0">
                <a:solidFill>
                  <a:schemeClr val="tx2"/>
                </a:solidFill>
                <a:latin typeface="Arial"/>
                <a:cs typeface="Arial"/>
              </a:rPr>
              <a:t> </a:t>
            </a:r>
            <a:r>
              <a:rPr lang="en-US" dirty="0" err="1">
                <a:solidFill>
                  <a:schemeClr val="tx2"/>
                </a:solidFill>
                <a:latin typeface="Arial"/>
                <a:cs typeface="Arial"/>
              </a:rPr>
              <a:t>identificados</a:t>
            </a:r>
            <a:r>
              <a:rPr lang="en-US" dirty="0">
                <a:solidFill>
                  <a:schemeClr val="tx2"/>
                </a:solidFill>
                <a:latin typeface="Arial"/>
                <a:cs typeface="Arial"/>
              </a:rPr>
              <a:t>, </a:t>
            </a:r>
            <a:r>
              <a:rPr lang="en-US" dirty="0" err="1">
                <a:solidFill>
                  <a:schemeClr val="tx2"/>
                </a:solidFill>
                <a:latin typeface="Arial"/>
                <a:cs typeface="Arial"/>
              </a:rPr>
              <a:t>desarrollados</a:t>
            </a:r>
            <a:r>
              <a:rPr lang="en-US" dirty="0">
                <a:solidFill>
                  <a:schemeClr val="tx2"/>
                </a:solidFill>
                <a:latin typeface="Arial"/>
                <a:cs typeface="Arial"/>
              </a:rPr>
              <a:t> y </a:t>
            </a:r>
            <a:r>
              <a:rPr lang="en-US" dirty="0" err="1">
                <a:solidFill>
                  <a:schemeClr val="tx2"/>
                </a:solidFill>
                <a:latin typeface="Arial"/>
                <a:cs typeface="Arial"/>
              </a:rPr>
              <a:t>administrados</a:t>
            </a:r>
            <a:r>
              <a:rPr lang="en-US" dirty="0">
                <a:solidFill>
                  <a:schemeClr val="tx2"/>
                </a:solidFill>
                <a:latin typeface="Arial"/>
                <a:cs typeface="Arial"/>
              </a:rPr>
              <a:t> </a:t>
            </a:r>
            <a:r>
              <a:rPr lang="en-US" dirty="0" err="1">
                <a:solidFill>
                  <a:schemeClr val="tx2"/>
                </a:solidFill>
                <a:latin typeface="Arial"/>
                <a:cs typeface="Arial"/>
              </a:rPr>
              <a:t>por</a:t>
            </a:r>
            <a:r>
              <a:rPr lang="en-US" dirty="0">
                <a:solidFill>
                  <a:schemeClr val="tx2"/>
                </a:solidFill>
                <a:latin typeface="Arial"/>
                <a:cs typeface="Arial"/>
              </a:rPr>
              <a:t> </a:t>
            </a:r>
            <a:r>
              <a:rPr lang="en-US" dirty="0" err="1">
                <a:solidFill>
                  <a:schemeClr val="tx2"/>
                </a:solidFill>
                <a:latin typeface="Arial"/>
                <a:cs typeface="Arial"/>
              </a:rPr>
              <a:t>compañeros</a:t>
            </a:r>
            <a:r>
              <a:rPr lang="en-US" dirty="0">
                <a:solidFill>
                  <a:schemeClr val="tx2"/>
                </a:solidFill>
                <a:latin typeface="Arial"/>
                <a:cs typeface="Arial"/>
              </a:rPr>
              <a:t> </a:t>
            </a:r>
            <a:r>
              <a:rPr lang="en-US" dirty="0" err="1">
                <a:solidFill>
                  <a:schemeClr val="tx2"/>
                </a:solidFill>
                <a:latin typeface="Arial"/>
                <a:cs typeface="Arial"/>
              </a:rPr>
              <a:t>Rotarios</a:t>
            </a:r>
            <a:r>
              <a:rPr lang="en-US" dirty="0">
                <a:solidFill>
                  <a:schemeClr val="tx2"/>
                </a:solidFill>
                <a:latin typeface="Arial"/>
                <a:cs typeface="Arial"/>
              </a:rPr>
              <a:t> en el </a:t>
            </a:r>
            <a:r>
              <a:rPr lang="en-US" dirty="0" err="1">
                <a:solidFill>
                  <a:schemeClr val="tx2"/>
                </a:solidFill>
                <a:latin typeface="Arial"/>
                <a:cs typeface="Arial"/>
              </a:rPr>
              <a:t>mundo</a:t>
            </a:r>
            <a:r>
              <a:rPr lang="en-US" dirty="0">
                <a:solidFill>
                  <a:schemeClr val="tx2"/>
                </a:solidFill>
                <a:latin typeface="Arial"/>
                <a:cs typeface="Arial"/>
              </a:rPr>
              <a:t> para </a:t>
            </a:r>
            <a:r>
              <a:rPr lang="en-US" dirty="0" err="1">
                <a:solidFill>
                  <a:schemeClr val="tx2"/>
                </a:solidFill>
                <a:latin typeface="Arial"/>
                <a:cs typeface="Arial"/>
              </a:rPr>
              <a:t>mejorar</a:t>
            </a:r>
            <a:r>
              <a:rPr lang="en-US" dirty="0">
                <a:solidFill>
                  <a:schemeClr val="tx2"/>
                </a:solidFill>
                <a:latin typeface="Arial"/>
                <a:cs typeface="Arial"/>
              </a:rPr>
              <a:t> </a:t>
            </a:r>
            <a:r>
              <a:rPr lang="en-US" dirty="0" err="1">
                <a:solidFill>
                  <a:schemeClr val="tx2"/>
                </a:solidFill>
                <a:latin typeface="Arial"/>
                <a:cs typeface="Arial"/>
              </a:rPr>
              <a:t>sus</a:t>
            </a:r>
            <a:r>
              <a:rPr lang="en-US" dirty="0">
                <a:solidFill>
                  <a:schemeClr val="tx2"/>
                </a:solidFill>
                <a:latin typeface="Arial"/>
                <a:cs typeface="Arial"/>
              </a:rPr>
              <a:t> </a:t>
            </a:r>
            <a:r>
              <a:rPr lang="en-US" dirty="0" err="1">
                <a:solidFill>
                  <a:schemeClr val="tx2"/>
                </a:solidFill>
                <a:latin typeface="Arial"/>
                <a:cs typeface="Arial"/>
              </a:rPr>
              <a:t>comunidades</a:t>
            </a:r>
            <a:r>
              <a:rPr lang="en-US" dirty="0" smtClean="0">
                <a:solidFill>
                  <a:schemeClr val="tx2"/>
                </a:solidFill>
                <a:latin typeface="Arial"/>
                <a:cs typeface="Arial"/>
              </a:rPr>
              <a:t>.</a:t>
            </a:r>
          </a:p>
          <a:p>
            <a:pPr defTabSz="895838" eaLnBrk="0" fontAlgn="base" hangingPunct="0">
              <a:spcBef>
                <a:spcPct val="30000"/>
              </a:spcBef>
              <a:spcAft>
                <a:spcPct val="0"/>
              </a:spcAft>
              <a:defRPr/>
            </a:pPr>
            <a:r>
              <a:rPr lang="es-MX" dirty="0" err="1" smtClean="0">
                <a:solidFill>
                  <a:schemeClr val="tx2"/>
                </a:solidFill>
                <a:latin typeface="Arial"/>
                <a:cs typeface="Arial"/>
              </a:rPr>
              <a:t>utili</a:t>
            </a:r>
            <a:endParaRPr lang="en-US" dirty="0">
              <a:solidFill>
                <a:schemeClr val="tx2"/>
              </a:solidFill>
              <a:latin typeface="Arial"/>
              <a:cs typeface="Arial"/>
            </a:endParaRPr>
          </a:p>
          <a:p>
            <a:endParaRPr lang="en-US" u="none"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34A0E-662E-4385-A273-E8FDC910D0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529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ja-JP" noProof="0" dirty="0" smtClean="0">
              <a:latin typeface="Arial" pitchFamily="34" charset="0"/>
              <a:ea typeface="ヒラギノ角ゴ Pro W3" pitchFamily="-84" charset="-128"/>
              <a:cs typeface="ヒラギノ角ゴ Pro W3" pitchFamily="-84" charset="-128"/>
            </a:endParaRPr>
          </a:p>
          <a:p>
            <a:r>
              <a:rPr lang="es-ES" altLang="ja-JP" noProof="0" dirty="0" smtClean="0">
                <a:latin typeface="Arial" pitchFamily="34" charset="0"/>
                <a:ea typeface="ヒラギノ角ゴ Pro W3" pitchFamily="-84" charset="-128"/>
                <a:cs typeface="ヒラギノ角ゴ Pro W3" pitchFamily="-84" charset="-128"/>
              </a:rPr>
              <a:t>Desde 1917, primer</a:t>
            </a:r>
            <a:r>
              <a:rPr lang="es-ES" altLang="ja-JP" baseline="0" noProof="0" dirty="0" smtClean="0">
                <a:latin typeface="Arial" pitchFamily="34" charset="0"/>
                <a:ea typeface="ヒラギノ角ゴ Pro W3" pitchFamily="-84" charset="-128"/>
                <a:cs typeface="ヒラギノ角ゴ Pro W3" pitchFamily="-84" charset="-128"/>
              </a:rPr>
              <a:t> año de la Fundación, hemos destinado más de tres mil millones de dólares a hacer del mundo un lugar mejor.</a:t>
            </a:r>
          </a:p>
          <a:p>
            <a:endParaRPr lang="es-ES" altLang="ja-JP" baseline="0" noProof="0" dirty="0" smtClean="0">
              <a:latin typeface="Arial" pitchFamily="34" charset="0"/>
              <a:ea typeface="ヒラギノ角ゴ Pro W3" pitchFamily="-84" charset="-128"/>
              <a:cs typeface="ヒラギノ角ゴ Pro W3" pitchFamily="-84" charset="-128"/>
            </a:endParaRPr>
          </a:p>
          <a:p>
            <a:r>
              <a:rPr lang="es-ES" altLang="ja-JP" baseline="0" noProof="0" dirty="0" smtClean="0">
                <a:latin typeface="Arial" pitchFamily="34" charset="0"/>
                <a:ea typeface="ヒラギノ角ゴ Pro W3" pitchFamily="-84" charset="-128"/>
                <a:cs typeface="ヒラギノ角ゴ Pro W3" pitchFamily="-84" charset="-128"/>
              </a:rPr>
              <a:t>Solo el año pasado, la Fundación destinó a sus programas 221 millones de dólares. Esto incluye 1260 Subvenciones Globales que financian programas como:</a:t>
            </a:r>
          </a:p>
          <a:p>
            <a:pPr marL="171450" indent="-171450">
              <a:buFontTx/>
              <a:buChar char="-"/>
            </a:pPr>
            <a:r>
              <a:rPr lang="es-ES" altLang="ja-JP" baseline="0" noProof="0" dirty="0" smtClean="0">
                <a:latin typeface="Arial" pitchFamily="34" charset="0"/>
                <a:ea typeface="ヒラギノ角ゴ Pro W3" pitchFamily="-84" charset="-128"/>
                <a:cs typeface="ヒラギノ角ゴ Pro W3" pitchFamily="-84" charset="-128"/>
              </a:rPr>
              <a:t>La capacitación de estudiantes surcoreanos mediante un programa de mentoría que los enseña a cultivar verduras en invernaderos para luego venderlos a distintas empresas.</a:t>
            </a:r>
          </a:p>
          <a:p>
            <a:pPr marL="171450" indent="-171450">
              <a:buFontTx/>
              <a:buChar char="-"/>
            </a:pPr>
            <a:r>
              <a:rPr lang="es-ES" altLang="ja-JP" baseline="0" noProof="0" dirty="0" smtClean="0">
                <a:latin typeface="Arial" pitchFamily="34" charset="0"/>
                <a:ea typeface="ヒラギノ角ゴ Pro W3" pitchFamily="-84" charset="-128"/>
                <a:cs typeface="ヒラギノ角ゴ Pro W3" pitchFamily="-84" charset="-128"/>
              </a:rPr>
              <a:t>El suministro de agua salubre a 30 aldeas de Ghana.</a:t>
            </a:r>
          </a:p>
          <a:p>
            <a:pPr marL="171450" indent="-171450">
              <a:buFontTx/>
              <a:buChar char="-"/>
            </a:pPr>
            <a:r>
              <a:rPr lang="es-ES" altLang="ja-JP" baseline="0" noProof="0" dirty="0" smtClean="0">
                <a:latin typeface="Arial" pitchFamily="34" charset="0"/>
                <a:ea typeface="ヒラギノ角ゴ Pro W3" pitchFamily="-84" charset="-128"/>
                <a:cs typeface="ヒラギノ角ゴ Pro W3" pitchFamily="-84" charset="-128"/>
              </a:rPr>
              <a:t>La alianza con la organización mexicana sin fines de lucro Autonomía, Libertad en Movimiento (ALEM) para ayudar a personas con discapacidades físicas a construir, diseñar y reparar sillas de ruedas. </a:t>
            </a:r>
          </a:p>
          <a:p>
            <a:endParaRPr lang="es-ES" altLang="ja-JP" baseline="0" noProof="0" dirty="0" smtClean="0">
              <a:latin typeface="Arial" pitchFamily="34" charset="0"/>
              <a:ea typeface="ヒラギノ角ゴ Pro W3" pitchFamily="-84" charset="-128"/>
              <a:cs typeface="ヒラギノ角ゴ Pro W3" pitchFamily="-84" charset="-128"/>
            </a:endParaRPr>
          </a:p>
          <a:p>
            <a:r>
              <a:rPr lang="es-ES" altLang="ja-JP" baseline="0" noProof="0" dirty="0" smtClean="0">
                <a:latin typeface="Arial" pitchFamily="34" charset="0"/>
                <a:ea typeface="ヒラギノ角ゴ Pro W3" pitchFamily="-84" charset="-128"/>
                <a:cs typeface="ヒラギノ角ゴ Pro W3" pitchFamily="-84" charset="-128"/>
              </a:rPr>
              <a:t>Los rotarios también marcaron una gran diferencia en distintas comunidades del mundo mediante más de 494 Subvenciones Distritales.</a:t>
            </a:r>
          </a:p>
          <a:p>
            <a:endParaRPr lang="es-ES" altLang="ja-JP" noProof="0" dirty="0" smtClean="0">
              <a:latin typeface="Arial" pitchFamily="34" charset="0"/>
              <a:ea typeface="ヒラギノ角ゴ Pro W3" pitchFamily="-84" charset="-128"/>
              <a:cs typeface="ヒラギノ角ゴ Pro W3" pitchFamily="-84" charset="-128"/>
            </a:endParaRPr>
          </a:p>
          <a:p>
            <a:endParaRPr lang="es-ES" altLang="ja-JP" noProof="0" dirty="0" smtClean="0">
              <a:latin typeface="Arial" pitchFamily="34" charset="0"/>
              <a:ea typeface="ヒラギノ角ゴ Pro W3" pitchFamily="-84" charset="-128"/>
              <a:cs typeface="ヒラギノ角ゴ Pro W3" pitchFamily="-84" charset="-128"/>
            </a:endParaRPr>
          </a:p>
          <a:p>
            <a:endParaRPr lang="es-ES" altLang="ja-JP" noProof="0" dirty="0" smtClean="0">
              <a:latin typeface="Arial" pitchFamily="34" charset="0"/>
              <a:ea typeface="ヒラギノ角ゴ Pro W3" pitchFamily="-84" charset="-128"/>
              <a:cs typeface="ヒラギノ角ゴ Pro W3" pitchFamily="-84" charset="-128"/>
            </a:endParaRPr>
          </a:p>
          <a:p>
            <a:endParaRPr lang="es-ES" altLang="ja-JP" noProof="0" dirty="0" smtClean="0">
              <a:latin typeface="Arial" pitchFamily="34" charset="0"/>
              <a:ea typeface="ヒラギノ角ゴ Pro W3" pitchFamily="-84" charset="-128"/>
              <a:cs typeface="ヒラギノ角ゴ Pro W3" pitchFamily="-84" charset="-128"/>
            </a:endParaRPr>
          </a:p>
          <a:p>
            <a:endParaRPr lang="es-ES" altLang="ja-JP" noProof="0" dirty="0" smtClean="0">
              <a:latin typeface="Arial" pitchFamily="34" charset="0"/>
              <a:ea typeface="ヒラギノ角ゴ Pro W3" pitchFamily="-84" charset="-128"/>
              <a:cs typeface="ヒラギノ角ゴ Pro W3" pitchFamily="-84" charset="-128"/>
            </a:endParaRPr>
          </a:p>
          <a:p>
            <a:endParaRPr lang="es-ES" altLang="ja-JP" noProof="0" dirty="0" smtClean="0">
              <a:latin typeface="Arial" pitchFamily="34" charset="0"/>
              <a:ea typeface="ヒラギノ角ゴ Pro W3" pitchFamily="-84" charset="-128"/>
              <a:cs typeface="ヒラギノ角ゴ Pro W3" pitchFamily="-84" charset="-128"/>
            </a:endParaRPr>
          </a:p>
          <a:p>
            <a:endParaRPr lang="es-ES" altLang="en-US" noProof="0" dirty="0" smtClean="0">
              <a:latin typeface="Arial" pitchFamily="34" charset="0"/>
              <a:ea typeface="ヒラギノ角ゴ Pro W3" pitchFamily="-84" charset="-128"/>
              <a:cs typeface="ヒラギノ角ゴ Pro W3" pitchFamily="-84" charset="-128"/>
            </a:endParaRPr>
          </a:p>
          <a:p>
            <a:endParaRPr lang="es-ES" altLang="en-US" noProof="0" dirty="0" smtClean="0">
              <a:latin typeface="Arial" pitchFamily="34" charset="0"/>
              <a:ea typeface="ヒラギノ角ゴ Pro W3" pitchFamily="-84" charset="-128"/>
              <a:cs typeface="ヒラギノ角ゴ Pro W3" pitchFamily="-8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pitchFamily="34" charset="0"/>
                <a:ea typeface="MS PGothic" pitchFamily="34" charset="-128"/>
                <a:cs typeface="ヒラギノ角ゴ Pro W3" pitchFamily="-84" charset="-128"/>
              </a:defRPr>
            </a:lvl1pPr>
            <a:lvl2pPr marL="742909" indent="-285734" defTabSz="931811"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2pPr>
            <a:lvl3pPr marL="1142937" indent="-228587" defTabSz="931811"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3pPr>
            <a:lvl4pPr marL="1600111" indent="-228587" defTabSz="931811"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4pPr>
            <a:lvl5pPr marL="2057287" indent="-228587" defTabSz="931811"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5pPr>
            <a:lvl6pPr marL="2514461" indent="-228587" defTabSz="931811"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6pPr>
            <a:lvl7pPr marL="2971635" indent="-228587" defTabSz="931811"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7pPr>
            <a:lvl8pPr marL="3428811" indent="-228587" defTabSz="931811"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8pPr>
            <a:lvl9pPr marL="3885985" indent="-228587" defTabSz="931811"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9pPr>
          </a:lstStyle>
          <a:p>
            <a:pPr>
              <a:spcBef>
                <a:spcPct val="0"/>
              </a:spcBef>
            </a:pPr>
            <a:fld id="{118317F8-1D5A-43DD-9F5D-AAD17CAEB4A5}" type="slidenum">
              <a:rPr lang="en-US" altLang="en-US" smtClean="0">
                <a:solidFill>
                  <a:prstClr val="black"/>
                </a:solidFill>
                <a:ea typeface="ヒラギノ角ゴ Pro W3" pitchFamily="-84" charset="-128"/>
              </a:rPr>
              <a:pPr>
                <a:spcBef>
                  <a:spcPct val="0"/>
                </a:spcBef>
              </a:pPr>
              <a:t>5</a:t>
            </a:fld>
            <a:endParaRPr lang="en-US" altLang="en-US" smtClean="0">
              <a:solidFill>
                <a:prstClr val="black"/>
              </a:solidFill>
              <a:ea typeface="ヒラギノ角ゴ Pro W3" pitchFamily="-84" charset="-128"/>
            </a:endParaRPr>
          </a:p>
        </p:txBody>
      </p:sp>
    </p:spTree>
    <p:extLst>
      <p:ext uri="{BB962C8B-B14F-4D97-AF65-F5344CB8AC3E}">
        <p14:creationId xmlns:p14="http://schemas.microsoft.com/office/powerpoint/2010/main" val="160617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C13A7-1464-4016-B34F-163B8CA2B57D}" type="slidenum">
              <a:rPr lang="en-US" smtClean="0"/>
              <a:t>6</a:t>
            </a:fld>
            <a:endParaRPr lang="en-US"/>
          </a:p>
        </p:txBody>
      </p:sp>
    </p:spTree>
    <p:extLst>
      <p:ext uri="{BB962C8B-B14F-4D97-AF65-F5344CB8AC3E}">
        <p14:creationId xmlns:p14="http://schemas.microsoft.com/office/powerpoint/2010/main" val="14735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C13A7-1464-4016-B34F-163B8CA2B57D}" type="slidenum">
              <a:rPr lang="en-US" smtClean="0"/>
              <a:t>7</a:t>
            </a:fld>
            <a:endParaRPr lang="en-US"/>
          </a:p>
        </p:txBody>
      </p:sp>
    </p:spTree>
    <p:extLst>
      <p:ext uri="{BB962C8B-B14F-4D97-AF65-F5344CB8AC3E}">
        <p14:creationId xmlns:p14="http://schemas.microsoft.com/office/powerpoint/2010/main" val="426819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34A0E-662E-4385-A273-E8FDC910D0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919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s-ES_tradnl" sz="1200" b="0" i="0" u="none" strike="noStrike" kern="1200" cap="none" spc="0" normalizeH="0" baseline="0" noProof="0" dirty="0" smtClean="0">
              <a:ln>
                <a:noFill/>
              </a:ln>
              <a:solidFill>
                <a:prstClr val="black"/>
              </a:solidFill>
              <a:effectLst/>
              <a:uLnTx/>
              <a:uFillTx/>
              <a:latin typeface="Georgia" panose="02040502050405020303" pitchFamily="18" charset="0"/>
              <a:ea typeface="SimSun"/>
              <a:cs typeface="Times New Roman"/>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smtClean="0">
                <a:ln>
                  <a:noFill/>
                </a:ln>
                <a:solidFill>
                  <a:prstClr val="black"/>
                </a:solidFill>
                <a:effectLst/>
                <a:uLnTx/>
                <a:uFillTx/>
                <a:latin typeface="Calibri" panose="020F0502020204030204"/>
                <a:ea typeface="+mn-ea"/>
                <a:cs typeface="+mn-cs"/>
              </a:rPr>
              <a:t>14</a:t>
            </a:r>
            <a:endParaRPr kumimoji="0" lang="es-ES_trad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31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noProof="0" dirty="0" smtClean="0"/>
              <a:t>Nuestra</a:t>
            </a:r>
            <a:r>
              <a:rPr lang="es-ES" baseline="0" noProof="0" dirty="0" smtClean="0"/>
              <a:t> primera </a:t>
            </a:r>
            <a:r>
              <a:rPr lang="es-ES" noProof="0" dirty="0" smtClean="0"/>
              <a:t>sugerencia para alcanzar el éxito en la recaudación de fondos es fijar</a:t>
            </a:r>
            <a:r>
              <a:rPr lang="es-ES" baseline="0" noProof="0" dirty="0" smtClean="0"/>
              <a:t> metas.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ES" baseline="0" noProof="0" dirty="0" smtClean="0"/>
              <a:t>Los clubes que fijan metas de captación de fondos son mucho más proclives a apoyar La Fundación Rotaria que los clubes que no lo hacen</a:t>
            </a:r>
            <a:r>
              <a:rPr lang="es-ES" altLang="en-US" noProof="0" dirty="0" smtClean="0">
                <a:solidFill>
                  <a:srgbClr val="000000"/>
                </a:solidFill>
                <a:latin typeface="Arial" pitchFamily="34" charset="0"/>
                <a:cs typeface="Arial" pitchFamily="34" charset="0"/>
              </a:rPr>
              <a:t>. Ahora es más fácil que nunca fijar metas en </a:t>
            </a:r>
            <a:r>
              <a:rPr lang="es-ES" altLang="en-US" baseline="0" noProof="0" dirty="0" smtClean="0">
                <a:solidFill>
                  <a:srgbClr val="000000"/>
                </a:solidFill>
                <a:latin typeface="Arial" pitchFamily="34" charset="0"/>
                <a:cs typeface="Arial" pitchFamily="34" charset="0"/>
              </a:rPr>
              <a:t>Rotary Club Central, herramienta a la que podrán acceder a través de sus cuentas en el sitio web de Rotary. </a:t>
            </a:r>
          </a:p>
          <a:p>
            <a:pPr marL="0" marR="0" indent="0" algn="l" defTabSz="914400" rtl="0" eaLnBrk="0" fontAlgn="base" latinLnBrk="0" hangingPunct="0">
              <a:lnSpc>
                <a:spcPct val="100000"/>
              </a:lnSpc>
              <a:spcBef>
                <a:spcPct val="30000"/>
              </a:spcBef>
              <a:spcAft>
                <a:spcPct val="0"/>
              </a:spcAft>
              <a:buClrTx/>
              <a:buSzTx/>
              <a:buFontTx/>
              <a:buNone/>
              <a:tabLst/>
              <a:defRPr/>
            </a:pPr>
            <a:r>
              <a:rPr lang="es-ES" altLang="en-US" baseline="0" noProof="0" dirty="0" smtClean="0">
                <a:solidFill>
                  <a:srgbClr val="000000"/>
                </a:solidFill>
                <a:latin typeface="Arial" pitchFamily="34" charset="0"/>
                <a:cs typeface="Arial" pitchFamily="34" charset="0"/>
              </a:rPr>
              <a:t>Si registran las metas del club en </a:t>
            </a:r>
            <a:r>
              <a:rPr lang="es-ES" altLang="en-US" noProof="0" dirty="0" smtClean="0">
                <a:solidFill>
                  <a:srgbClr val="000000"/>
                </a:solidFill>
                <a:latin typeface="Arial" pitchFamily="34" charset="0"/>
                <a:cs typeface="Arial" pitchFamily="34" charset="0"/>
              </a:rPr>
              <a:t>Rotary Club Central, éstas</a:t>
            </a:r>
            <a:r>
              <a:rPr lang="es-ES" altLang="en-US" baseline="0" noProof="0" dirty="0" smtClean="0">
                <a:solidFill>
                  <a:srgbClr val="000000"/>
                </a:solidFill>
                <a:latin typeface="Arial" pitchFamily="34" charset="0"/>
                <a:cs typeface="Arial" pitchFamily="34" charset="0"/>
              </a:rPr>
              <a:t> pasarán a formar parte automáticamente del Informe de captación de fondos del club</a:t>
            </a:r>
            <a:r>
              <a:rPr lang="es-ES" altLang="en-US" noProof="0" dirty="0" smtClean="0">
                <a:solidFill>
                  <a:srgbClr val="000000"/>
                </a:solidFill>
                <a:latin typeface="Arial" pitchFamily="34" charset="0"/>
                <a:cs typeface="Arial"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s-ES" altLang="en-US" noProof="0" dirty="0" smtClean="0">
                <a:solidFill>
                  <a:srgbClr val="000000"/>
                </a:solidFill>
                <a:latin typeface="Arial" pitchFamily="34" charset="0"/>
                <a:cs typeface="Arial" pitchFamily="34" charset="0"/>
              </a:rPr>
              <a:t>Ésta es una magnífica herramienta que tanto ustedes como los presidentes de</a:t>
            </a:r>
            <a:r>
              <a:rPr lang="es-ES" altLang="en-US" baseline="0" noProof="0" dirty="0" smtClean="0">
                <a:solidFill>
                  <a:srgbClr val="000000"/>
                </a:solidFill>
                <a:latin typeface="Arial" pitchFamily="34" charset="0"/>
                <a:cs typeface="Arial" pitchFamily="34" charset="0"/>
              </a:rPr>
              <a:t> los comités de La Fundación Rotaria de los clubes pueden utilizar para dar seguimiento a las metas de contribuciones de fondos incluidas en los requisitos de la Mención Presidencial. Los líderes de los clubes y distritos pueden acceder a este informe, en el cual se muestra el historial de las contribuciones del club en los últimos cinco años.</a:t>
            </a:r>
            <a:r>
              <a:rPr lang="es-ES" altLang="en-US" noProof="0" dirty="0" smtClean="0">
                <a:solidFill>
                  <a:srgbClr val="000000"/>
                </a:solidFill>
                <a:latin typeface="Arial" pitchFamily="34" charset="0"/>
                <a:cs typeface="Arial" pitchFamily="34" charset="0"/>
              </a:rPr>
              <a:t> </a:t>
            </a:r>
          </a:p>
          <a:p>
            <a:endParaRPr lang="es-ES" altLang="en-US" baseline="0" noProof="0" dirty="0" smtClean="0">
              <a:solidFill>
                <a:srgbClr val="000000"/>
              </a:solidFill>
              <a:latin typeface="Arial" pitchFamily="34" charset="0"/>
              <a:cs typeface="Arial" pitchFamily="34" charset="0"/>
            </a:endParaRPr>
          </a:p>
          <a:p>
            <a:r>
              <a:rPr lang="es-ES" altLang="en-US" baseline="0" noProof="0" dirty="0" smtClean="0">
                <a:solidFill>
                  <a:srgbClr val="000000"/>
                </a:solidFill>
                <a:latin typeface="Arial" pitchFamily="34" charset="0"/>
                <a:cs typeface="Arial" pitchFamily="34" charset="0"/>
              </a:rPr>
              <a:t>La fijación de metas no debe ser una tarea aburrida. Si se fijan una meta para este año, busquen una manera divertida de celebrar los logros que vayan alcanzando. Por ejemplo, podrían celebrar una fiesta o una reunión en el hogar de uno de los socios para disfrutar del compañerismo y celebrar los éxitos alcanzados.</a:t>
            </a:r>
            <a:endParaRPr lang="es-ES" noProof="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6460-B67F-49AB-BA0D-FF109B138F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374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En este rubro podríamos considerar a personas del mundo rotario pero también personas del mundo no rotario.</a:t>
            </a:r>
          </a:p>
          <a:p>
            <a:r>
              <a:rPr lang="es-MX" dirty="0" smtClean="0"/>
              <a:t>Alguien tiene alguna experiencia con personas fuera del mundo rotario que aporten a sus clubes?</a:t>
            </a:r>
          </a:p>
          <a:p>
            <a:r>
              <a:rPr lang="es-MX" dirty="0" smtClean="0"/>
              <a:t>Qué</a:t>
            </a:r>
            <a:r>
              <a:rPr lang="es-MX" baseline="0" dirty="0" smtClean="0"/>
              <a:t> les puede </a:t>
            </a:r>
            <a:r>
              <a:rPr lang="es-MX" baseline="0" dirty="0" err="1" smtClean="0"/>
              <a:t>motiviar</a:t>
            </a:r>
            <a:r>
              <a:rPr lang="es-MX" baseline="0" dirty="0" smtClean="0"/>
              <a:t>? Quizás les pueda motivar algún reconocimiento, alguna mención especial? Pensemos y </a:t>
            </a:r>
            <a:r>
              <a:rPr lang="es-MX" baseline="0" dirty="0" err="1" smtClean="0"/>
              <a:t>compartámos</a:t>
            </a:r>
            <a:r>
              <a:rPr lang="es-MX" baseline="0" dirty="0" smtClean="0"/>
              <a:t>.</a:t>
            </a:r>
          </a:p>
          <a:p>
            <a:endParaRPr lang="en-US" dirty="0"/>
          </a:p>
        </p:txBody>
      </p:sp>
      <p:sp>
        <p:nvSpPr>
          <p:cNvPr id="4" name="Slide Number Placeholder 3"/>
          <p:cNvSpPr>
            <a:spLocks noGrp="1"/>
          </p:cNvSpPr>
          <p:nvPr>
            <p:ph type="sldNum" sz="quarter" idx="10"/>
          </p:nvPr>
        </p:nvSpPr>
        <p:spPr/>
        <p:txBody>
          <a:bodyPr/>
          <a:lstStyle/>
          <a:p>
            <a:fld id="{6EE8C874-9AA0-4540-B172-4704777B19C5}" type="slidenum">
              <a:rPr lang="en-US" smtClean="0"/>
              <a:t>18</a:t>
            </a:fld>
            <a:endParaRPr lang="en-US"/>
          </a:p>
        </p:txBody>
      </p:sp>
    </p:spTree>
    <p:extLst>
      <p:ext uri="{BB962C8B-B14F-4D97-AF65-F5344CB8AC3E}">
        <p14:creationId xmlns:p14="http://schemas.microsoft.com/office/powerpoint/2010/main" val="188513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24B52E-ABD4-4E3E-B422-307040B65D88}" type="datetimeFigureOut">
              <a:rPr lang="en-US" smtClean="0"/>
              <a:t>07-Jul-2018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8999-A9BF-42CB-8659-4F76197E3C54}" type="slidenum">
              <a:rPr lang="en-US" smtClean="0"/>
              <a:t>‹#›</a:t>
            </a:fld>
            <a:endParaRPr lang="en-US"/>
          </a:p>
        </p:txBody>
      </p:sp>
    </p:spTree>
    <p:extLst>
      <p:ext uri="{BB962C8B-B14F-4D97-AF65-F5344CB8AC3E}">
        <p14:creationId xmlns:p14="http://schemas.microsoft.com/office/powerpoint/2010/main" val="381301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4B52E-ABD4-4E3E-B422-307040B65D88}" type="datetimeFigureOut">
              <a:rPr lang="en-US" smtClean="0"/>
              <a:t>07-Jul-2018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8999-A9BF-42CB-8659-4F76197E3C54}" type="slidenum">
              <a:rPr lang="en-US" smtClean="0"/>
              <a:t>‹#›</a:t>
            </a:fld>
            <a:endParaRPr lang="en-US"/>
          </a:p>
        </p:txBody>
      </p:sp>
    </p:spTree>
    <p:extLst>
      <p:ext uri="{BB962C8B-B14F-4D97-AF65-F5344CB8AC3E}">
        <p14:creationId xmlns:p14="http://schemas.microsoft.com/office/powerpoint/2010/main" val="242525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4B52E-ABD4-4E3E-B422-307040B65D88}" type="datetimeFigureOut">
              <a:rPr lang="en-US" smtClean="0"/>
              <a:t>07-Jul-2018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8999-A9BF-42CB-8659-4F76197E3C54}" type="slidenum">
              <a:rPr lang="en-US" smtClean="0"/>
              <a:t>‹#›</a:t>
            </a:fld>
            <a:endParaRPr lang="en-US"/>
          </a:p>
        </p:txBody>
      </p:sp>
    </p:spTree>
    <p:extLst>
      <p:ext uri="{BB962C8B-B14F-4D97-AF65-F5344CB8AC3E}">
        <p14:creationId xmlns:p14="http://schemas.microsoft.com/office/powerpoint/2010/main" val="351442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276600"/>
            <a:ext cx="12395200" cy="19812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711200" y="5410200"/>
            <a:ext cx="85344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8520557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819857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925CBC-5D63-4841-856B-2ED1B4A34DEC}" type="slidenum">
              <a:rPr kumimoji="0" lang="en-US" sz="1200" b="0" i="0" u="none" strike="noStrike" kern="1200" cap="none" spc="0" normalizeH="0" baseline="0" noProof="0" smtClean="0">
                <a:ln>
                  <a:noFill/>
                </a:ln>
                <a:solidFill>
                  <a:prstClr val="black">
                    <a:tint val="75000"/>
                  </a:prstClr>
                </a:solidFill>
                <a:effectLst/>
                <a:uLnTx/>
                <a:uFillTx/>
                <a:latin typeface="Arial Narrow"/>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Narrow"/>
              <a:ea typeface="+mn-ea"/>
            </a:endParaRPr>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418263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Placeholder 1"/>
          <p:cNvSpPr txBox="1">
            <a:spLocks/>
          </p:cNvSpPr>
          <p:nvPr userDrawn="1"/>
        </p:nvSpPr>
        <p:spPr>
          <a:xfrm>
            <a:off x="609600" y="274638"/>
            <a:ext cx="98552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smtClean="0">
                <a:ln>
                  <a:noFill/>
                </a:ln>
                <a:solidFill>
                  <a:srgbClr val="16316B"/>
                </a:solidFill>
                <a:effectLst/>
                <a:uLnTx/>
                <a:uFillTx/>
                <a:latin typeface="Arial Narrow"/>
                <a:ea typeface="+mj-ea"/>
              </a:rPr>
              <a:t>CLICK TO EDIT MASTER TITLE STYLE</a:t>
            </a:r>
            <a:endParaRPr kumimoji="1" lang="en-US" sz="1800" b="0" i="0" u="none" strike="noStrike" kern="1200" cap="none" spc="0" normalizeH="0" baseline="0" noProof="0" dirty="0">
              <a:ln>
                <a:noFill/>
              </a:ln>
              <a:solidFill>
                <a:srgbClr val="16316B"/>
              </a:solidFill>
              <a:effectLst/>
              <a:uLnTx/>
              <a:uFillTx/>
              <a:latin typeface="Arial Narrow"/>
              <a:ea typeface="+mj-ea"/>
            </a:endParaRPr>
          </a:p>
        </p:txBody>
      </p:sp>
    </p:spTree>
    <p:extLst>
      <p:ext uri="{BB962C8B-B14F-4D97-AF65-F5344CB8AC3E}">
        <p14:creationId xmlns:p14="http://schemas.microsoft.com/office/powerpoint/2010/main" val="2726020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608257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35113"/>
            <a:ext cx="5386917"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193368" y="1535113"/>
            <a:ext cx="5389033"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372129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877551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1600" y="3429000"/>
            <a:ext cx="123952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654733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4B52E-ABD4-4E3E-B422-307040B65D88}" type="datetimeFigureOut">
              <a:rPr lang="en-US" smtClean="0"/>
              <a:t>07-Jul-2018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8999-A9BF-42CB-8659-4F76197E3C54}" type="slidenum">
              <a:rPr lang="en-US" smtClean="0"/>
              <a:t>‹#›</a:t>
            </a:fld>
            <a:endParaRPr lang="en-US"/>
          </a:p>
        </p:txBody>
      </p:sp>
    </p:spTree>
    <p:extLst>
      <p:ext uri="{BB962C8B-B14F-4D97-AF65-F5344CB8AC3E}">
        <p14:creationId xmlns:p14="http://schemas.microsoft.com/office/powerpoint/2010/main" val="3746385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867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FFFFFF"/>
              </a:solidFill>
              <a:effectLst/>
              <a:uLnTx/>
              <a:uFillTx/>
              <a:latin typeface="Calibri"/>
              <a:ea typeface="ヒラギノ角ゴ Pro W3" pitchFamily="-84" charset="-128"/>
              <a:cs typeface="+mn-cs"/>
            </a:endParaRPr>
          </a:p>
        </p:txBody>
      </p:sp>
      <p:sp>
        <p:nvSpPr>
          <p:cNvPr id="4" name="Rectangle 3"/>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FFFFFF"/>
              </a:solidFill>
              <a:effectLst/>
              <a:uLnTx/>
              <a:uFillTx/>
              <a:latin typeface="Calibri"/>
              <a:ea typeface="+mn-ea"/>
              <a:cs typeface="Arial" charset="0"/>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4291934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732C28-46AF-47B6-A362-7AB52E7FC3A1}" type="datetimeFigureOut">
              <a:rPr kumimoji="0" lang="es-MX"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07/07/2018</a:t>
            </a:fld>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C5754-BEBA-438C-9501-DEAC9847F5AC}" type="slidenum">
              <a:rPr kumimoji="0" lang="es-MX" sz="1200" b="0" i="0" u="none" strike="noStrike" kern="1200" cap="none" spc="0" normalizeH="0" baseline="0" noProof="0" smtClean="0">
                <a:ln>
                  <a:noFill/>
                </a:ln>
                <a:solidFill>
                  <a:prstClr val="black">
                    <a:tint val="75000"/>
                  </a:prstClr>
                </a:solidFill>
                <a:effectLst/>
                <a:uLnTx/>
                <a:uFillTx/>
                <a:latin typeface="Arial Narrow"/>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Arial Narrow"/>
              <a:ea typeface="+mn-ea"/>
            </a:endParaRPr>
          </a:p>
        </p:txBody>
      </p:sp>
    </p:spTree>
    <p:extLst>
      <p:ext uri="{BB962C8B-B14F-4D97-AF65-F5344CB8AC3E}">
        <p14:creationId xmlns:p14="http://schemas.microsoft.com/office/powerpoint/2010/main" val="1742316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a:off x="-203200" y="2667000"/>
            <a:ext cx="12700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935634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948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B9788388-DC36-4431-BD25-F3440BC2B0EE}" type="slidenum">
              <a:rPr lang="en-US"/>
              <a:pPr>
                <a:defRPr/>
              </a:pPr>
              <a:t>‹#›</a:t>
            </a:fld>
            <a:endParaRPr lang="en-US" dirty="0"/>
          </a:p>
        </p:txBody>
      </p:sp>
    </p:spTree>
    <p:extLst>
      <p:ext uri="{BB962C8B-B14F-4D97-AF65-F5344CB8AC3E}">
        <p14:creationId xmlns:p14="http://schemas.microsoft.com/office/powerpoint/2010/main" val="551001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963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516686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925CBC-5D63-4841-856B-2ED1B4A34DEC}" type="slidenum">
              <a:rPr kumimoji="0" lang="en-US" sz="1200" b="0" i="0" u="none" strike="noStrike" kern="1200" cap="none" spc="0" normalizeH="0" baseline="0" noProof="0" smtClean="0">
                <a:ln>
                  <a:noFill/>
                </a:ln>
                <a:solidFill>
                  <a:prstClr val="black">
                    <a:tint val="75000"/>
                  </a:prstClr>
                </a:solidFill>
                <a:effectLst/>
                <a:uLnTx/>
                <a:uFillTx/>
                <a:latin typeface="Arial Narrow"/>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Narrow"/>
              <a:ea typeface="+mn-ea"/>
            </a:endParaRPr>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709490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Placeholder 1"/>
          <p:cNvSpPr txBox="1">
            <a:spLocks/>
          </p:cNvSpPr>
          <p:nvPr userDrawn="1"/>
        </p:nvSpPr>
        <p:spPr>
          <a:xfrm>
            <a:off x="609600" y="274638"/>
            <a:ext cx="98552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smtClean="0">
                <a:ln>
                  <a:noFill/>
                </a:ln>
                <a:solidFill>
                  <a:srgbClr val="16316B"/>
                </a:solidFill>
                <a:effectLst/>
                <a:uLnTx/>
                <a:uFillTx/>
                <a:latin typeface="Arial Narrow"/>
                <a:ea typeface="+mj-ea"/>
              </a:rPr>
              <a:t>CLICK TO EDIT MASTER TITLE STYLE</a:t>
            </a:r>
            <a:endParaRPr kumimoji="1" lang="en-US" sz="1800" b="0" i="0" u="none" strike="noStrike" kern="1200" cap="none" spc="0" normalizeH="0" baseline="0" noProof="0" dirty="0">
              <a:ln>
                <a:noFill/>
              </a:ln>
              <a:solidFill>
                <a:srgbClr val="16316B"/>
              </a:solidFill>
              <a:effectLst/>
              <a:uLnTx/>
              <a:uFillTx/>
              <a:latin typeface="Arial Narrow"/>
              <a:ea typeface="+mj-ea"/>
            </a:endParaRPr>
          </a:p>
        </p:txBody>
      </p:sp>
    </p:spTree>
    <p:extLst>
      <p:ext uri="{BB962C8B-B14F-4D97-AF65-F5344CB8AC3E}">
        <p14:creationId xmlns:p14="http://schemas.microsoft.com/office/powerpoint/2010/main" val="145489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24B52E-ABD4-4E3E-B422-307040B65D88}" type="datetimeFigureOut">
              <a:rPr lang="en-US" smtClean="0"/>
              <a:t>07-Jul-2018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8999-A9BF-42CB-8659-4F76197E3C54}" type="slidenum">
              <a:rPr lang="en-US" smtClean="0"/>
              <a:t>‹#›</a:t>
            </a:fld>
            <a:endParaRPr lang="en-US"/>
          </a:p>
        </p:txBody>
      </p:sp>
    </p:spTree>
    <p:extLst>
      <p:ext uri="{BB962C8B-B14F-4D97-AF65-F5344CB8AC3E}">
        <p14:creationId xmlns:p14="http://schemas.microsoft.com/office/powerpoint/2010/main" val="2809645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0816021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35113"/>
            <a:ext cx="5386917"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193368" y="1535113"/>
            <a:ext cx="5389033"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697042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6398475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1600" y="3429000"/>
            <a:ext cx="123952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824754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107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FFFFFF"/>
              </a:solidFill>
              <a:effectLst/>
              <a:uLnTx/>
              <a:uFillTx/>
              <a:latin typeface="Calibri"/>
              <a:ea typeface="ヒラギノ角ゴ Pro W3" pitchFamily="-84" charset="-128"/>
              <a:cs typeface="+mn-cs"/>
            </a:endParaRPr>
          </a:p>
        </p:txBody>
      </p:sp>
      <p:sp>
        <p:nvSpPr>
          <p:cNvPr id="4" name="Rectangle 3"/>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FFFFFF"/>
              </a:solidFill>
              <a:effectLst/>
              <a:uLnTx/>
              <a:uFillTx/>
              <a:latin typeface="Calibri"/>
              <a:ea typeface="+mn-ea"/>
              <a:cs typeface="Arial" charset="0"/>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541115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732C28-46AF-47B6-A362-7AB52E7FC3A1}" type="datetimeFigureOut">
              <a:rPr kumimoji="0" lang="es-MX"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07/07/2018</a:t>
            </a:fld>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C5754-BEBA-438C-9501-DEAC9847F5AC}" type="slidenum">
              <a:rPr kumimoji="0" lang="es-MX" sz="1200" b="0" i="0" u="none" strike="noStrike" kern="1200" cap="none" spc="0" normalizeH="0" baseline="0" noProof="0" smtClean="0">
                <a:ln>
                  <a:noFill/>
                </a:ln>
                <a:solidFill>
                  <a:prstClr val="black">
                    <a:tint val="75000"/>
                  </a:prstClr>
                </a:solidFill>
                <a:effectLst/>
                <a:uLnTx/>
                <a:uFillTx/>
                <a:latin typeface="Arial Narrow"/>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Arial Narrow"/>
              <a:ea typeface="+mn-ea"/>
            </a:endParaRPr>
          </a:p>
        </p:txBody>
      </p:sp>
    </p:spTree>
    <p:extLst>
      <p:ext uri="{BB962C8B-B14F-4D97-AF65-F5344CB8AC3E}">
        <p14:creationId xmlns:p14="http://schemas.microsoft.com/office/powerpoint/2010/main" val="1878504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a:off x="-203200" y="2667000"/>
            <a:ext cx="12700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846463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24B52E-ABD4-4E3E-B422-307040B65D88}" type="datetimeFigureOut">
              <a:rPr lang="en-US" smtClean="0"/>
              <a:t>07-Jul-2018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8999-A9BF-42CB-8659-4F76197E3C54}" type="slidenum">
              <a:rPr lang="en-US" smtClean="0"/>
              <a:t>‹#›</a:t>
            </a:fld>
            <a:endParaRPr lang="en-US"/>
          </a:p>
        </p:txBody>
      </p:sp>
    </p:spTree>
    <p:extLst>
      <p:ext uri="{BB962C8B-B14F-4D97-AF65-F5344CB8AC3E}">
        <p14:creationId xmlns:p14="http://schemas.microsoft.com/office/powerpoint/2010/main" val="110741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24B52E-ABD4-4E3E-B422-307040B65D88}" type="datetimeFigureOut">
              <a:rPr lang="en-US" smtClean="0"/>
              <a:t>07-Jul-2018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38999-A9BF-42CB-8659-4F76197E3C54}" type="slidenum">
              <a:rPr lang="en-US" smtClean="0"/>
              <a:t>‹#›</a:t>
            </a:fld>
            <a:endParaRPr lang="en-US"/>
          </a:p>
        </p:txBody>
      </p:sp>
    </p:spTree>
    <p:extLst>
      <p:ext uri="{BB962C8B-B14F-4D97-AF65-F5344CB8AC3E}">
        <p14:creationId xmlns:p14="http://schemas.microsoft.com/office/powerpoint/2010/main" val="397104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4B52E-ABD4-4E3E-B422-307040B65D88}" type="datetimeFigureOut">
              <a:rPr lang="en-US" smtClean="0"/>
              <a:t>07-Jul-2018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38999-A9BF-42CB-8659-4F76197E3C54}" type="slidenum">
              <a:rPr lang="en-US" smtClean="0"/>
              <a:t>‹#›</a:t>
            </a:fld>
            <a:endParaRPr lang="en-US"/>
          </a:p>
        </p:txBody>
      </p:sp>
    </p:spTree>
    <p:extLst>
      <p:ext uri="{BB962C8B-B14F-4D97-AF65-F5344CB8AC3E}">
        <p14:creationId xmlns:p14="http://schemas.microsoft.com/office/powerpoint/2010/main" val="34211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4B52E-ABD4-4E3E-B422-307040B65D88}" type="datetimeFigureOut">
              <a:rPr lang="en-US" smtClean="0"/>
              <a:t>07-Jul-2018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38999-A9BF-42CB-8659-4F76197E3C54}" type="slidenum">
              <a:rPr lang="en-US" smtClean="0"/>
              <a:t>‹#›</a:t>
            </a:fld>
            <a:endParaRPr lang="en-US"/>
          </a:p>
        </p:txBody>
      </p:sp>
    </p:spTree>
    <p:extLst>
      <p:ext uri="{BB962C8B-B14F-4D97-AF65-F5344CB8AC3E}">
        <p14:creationId xmlns:p14="http://schemas.microsoft.com/office/powerpoint/2010/main" val="95212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24B52E-ABD4-4E3E-B422-307040B65D88}" type="datetimeFigureOut">
              <a:rPr lang="en-US" smtClean="0"/>
              <a:t>07-Jul-2018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8999-A9BF-42CB-8659-4F76197E3C54}" type="slidenum">
              <a:rPr lang="en-US" smtClean="0"/>
              <a:t>‹#›</a:t>
            </a:fld>
            <a:endParaRPr lang="en-US"/>
          </a:p>
        </p:txBody>
      </p:sp>
    </p:spTree>
    <p:extLst>
      <p:ext uri="{BB962C8B-B14F-4D97-AF65-F5344CB8AC3E}">
        <p14:creationId xmlns:p14="http://schemas.microsoft.com/office/powerpoint/2010/main" val="224930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24B52E-ABD4-4E3E-B422-307040B65D88}" type="datetimeFigureOut">
              <a:rPr lang="en-US" smtClean="0"/>
              <a:t>07-Jul-2018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8999-A9BF-42CB-8659-4F76197E3C54}" type="slidenum">
              <a:rPr lang="en-US" smtClean="0"/>
              <a:t>‹#›</a:t>
            </a:fld>
            <a:endParaRPr lang="en-US"/>
          </a:p>
        </p:txBody>
      </p:sp>
    </p:spTree>
    <p:extLst>
      <p:ext uri="{BB962C8B-B14F-4D97-AF65-F5344CB8AC3E}">
        <p14:creationId xmlns:p14="http://schemas.microsoft.com/office/powerpoint/2010/main" val="88281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4B52E-ABD4-4E3E-B422-307040B65D88}" type="datetimeFigureOut">
              <a:rPr lang="en-US" smtClean="0"/>
              <a:t>07-Jul-2018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38999-A9BF-42CB-8659-4F76197E3C54}" type="slidenum">
              <a:rPr lang="en-US" smtClean="0"/>
              <a:t>‹#›</a:t>
            </a:fld>
            <a:endParaRPr lang="en-US"/>
          </a:p>
        </p:txBody>
      </p:sp>
    </p:spTree>
    <p:extLst>
      <p:ext uri="{BB962C8B-B14F-4D97-AF65-F5344CB8AC3E}">
        <p14:creationId xmlns:p14="http://schemas.microsoft.com/office/powerpoint/2010/main" val="426718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E7E7E8"/>
              </a:solidFill>
              <a:effectLst/>
              <a:uLnTx/>
              <a:uFillTx/>
              <a:latin typeface="Calibri"/>
              <a:ea typeface="+mn-ea"/>
              <a:cs typeface="+mn-cs"/>
            </a:endParaRPr>
          </a:p>
        </p:txBody>
      </p:sp>
      <p:sp>
        <p:nvSpPr>
          <p:cNvPr id="7" name="Text Placeholder 2"/>
          <p:cNvSpPr>
            <a:spLocks noGrp="1"/>
          </p:cNvSpPr>
          <p:nvPr>
            <p:ph type="body" idx="1"/>
          </p:nvPr>
        </p:nvSpPr>
        <p:spPr>
          <a:xfrm>
            <a:off x="609600" y="1600201"/>
            <a:ext cx="109728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Narrow"/>
                <a:cs typeface="Arial Narrow"/>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B2FCF9-CE33-3847-9706-1046D2EB27A1}" type="slidenum">
              <a:rPr kumimoji="1" lang="en-US" sz="1200" b="0" i="0" u="none" strike="noStrike" kern="1200" cap="none" spc="0" normalizeH="0" baseline="0" noProof="0" smtClean="0">
                <a:ln>
                  <a:noFill/>
                </a:ln>
                <a:solidFill>
                  <a:prstClr val="black">
                    <a:tint val="75000"/>
                  </a:prstClr>
                </a:solidFill>
                <a:effectLst/>
                <a:uLnTx/>
                <a:uFillTx/>
                <a:latin typeface="Arial Narrow"/>
                <a:ea typeface="+mn-ea"/>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sz="1200" b="0" i="0" u="none" strike="noStrike" kern="1200" cap="none" spc="0" normalizeH="0" baseline="0" noProof="0" dirty="0">
              <a:ln>
                <a:noFill/>
              </a:ln>
              <a:solidFill>
                <a:prstClr val="black">
                  <a:tint val="75000"/>
                </a:prstClr>
              </a:solidFill>
              <a:effectLst/>
              <a:uLnTx/>
              <a:uFillTx/>
              <a:latin typeface="Arial Narrow"/>
              <a:ea typeface="+mn-ea"/>
            </a:endParaRPr>
          </a:p>
        </p:txBody>
      </p:sp>
      <p:pic>
        <p:nvPicPr>
          <p:cNvPr id="11" name="Picture 10" descr="TRF100_lockup_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09600" y="6172201"/>
            <a:ext cx="2604551" cy="457200"/>
          </a:xfrm>
          <a:prstGeom prst="rect">
            <a:avLst/>
          </a:prstGeom>
        </p:spPr>
      </p:pic>
    </p:spTree>
    <p:extLst>
      <p:ext uri="{BB962C8B-B14F-4D97-AF65-F5344CB8AC3E}">
        <p14:creationId xmlns:p14="http://schemas.microsoft.com/office/powerpoint/2010/main" val="30569629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87" r:id="rId13"/>
    <p:sldLayoutId id="2147483688" r:id="rId14"/>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E7E7E8"/>
              </a:solidFill>
              <a:effectLst/>
              <a:uLnTx/>
              <a:uFillTx/>
              <a:latin typeface="Calibri"/>
              <a:ea typeface="+mn-ea"/>
              <a:cs typeface="+mn-cs"/>
            </a:endParaRPr>
          </a:p>
        </p:txBody>
      </p:sp>
      <p:sp>
        <p:nvSpPr>
          <p:cNvPr id="7" name="Text Placeholder 2"/>
          <p:cNvSpPr>
            <a:spLocks noGrp="1"/>
          </p:cNvSpPr>
          <p:nvPr>
            <p:ph type="body" idx="1"/>
          </p:nvPr>
        </p:nvSpPr>
        <p:spPr>
          <a:xfrm>
            <a:off x="609600" y="1600201"/>
            <a:ext cx="109728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Narrow"/>
                <a:cs typeface="Arial Narrow"/>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B2FCF9-CE33-3847-9706-1046D2EB27A1}" type="slidenum">
              <a:rPr kumimoji="1" lang="en-US" sz="1200" b="0" i="0" u="none" strike="noStrike" kern="1200" cap="none" spc="0" normalizeH="0" baseline="0" noProof="0" smtClean="0">
                <a:ln>
                  <a:noFill/>
                </a:ln>
                <a:solidFill>
                  <a:prstClr val="black">
                    <a:tint val="75000"/>
                  </a:prstClr>
                </a:solidFill>
                <a:effectLst/>
                <a:uLnTx/>
                <a:uFillTx/>
                <a:latin typeface="Arial Narrow"/>
                <a:ea typeface="+mn-ea"/>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sz="1200" b="0" i="0" u="none" strike="noStrike" kern="1200" cap="none" spc="0" normalizeH="0" baseline="0" noProof="0" dirty="0">
              <a:ln>
                <a:noFill/>
              </a:ln>
              <a:solidFill>
                <a:prstClr val="black">
                  <a:tint val="75000"/>
                </a:prstClr>
              </a:solidFill>
              <a:effectLst/>
              <a:uLnTx/>
              <a:uFillTx/>
              <a:latin typeface="Arial Narrow"/>
              <a:ea typeface="+mn-ea"/>
            </a:endParaRPr>
          </a:p>
        </p:txBody>
      </p:sp>
      <p:pic>
        <p:nvPicPr>
          <p:cNvPr id="11" name="Picture 10" descr="TRF100_lockup_R.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9600" y="6172201"/>
            <a:ext cx="2604551" cy="457200"/>
          </a:xfrm>
          <a:prstGeom prst="rect">
            <a:avLst/>
          </a:prstGeom>
        </p:spPr>
      </p:pic>
    </p:spTree>
    <p:extLst>
      <p:ext uri="{BB962C8B-B14F-4D97-AF65-F5344CB8AC3E}">
        <p14:creationId xmlns:p14="http://schemas.microsoft.com/office/powerpoint/2010/main" val="30006199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hyperlink" Target="https://www.rotary.org/es/donate"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shop.rotary.org"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mailto:rotarysupportcenter@rotary.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466273" y="1221509"/>
            <a:ext cx="9296400" cy="1676400"/>
          </a:xfrm>
          <a:effectLst>
            <a:outerShdw blurRad="57150" dist="508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548640" tIns="0" rIns="0" bIns="0" numCol="1" rtlCol="0" anchor="ctr" anchorCtr="0" compatLnSpc="1">
            <a:prstTxWarp prst="textNoShape">
              <a:avLst/>
            </a:prstTxWarp>
            <a:noAutofit/>
          </a:bodyPr>
          <a:lstStyle/>
          <a:p>
            <a:pPr>
              <a:defRPr/>
            </a:pPr>
            <a:r>
              <a:rPr lang="es-ES" sz="4000" dirty="0" smtClean="0"/>
              <a:t>TALLER: ¿CÓMO </a:t>
            </a:r>
            <a:r>
              <a:rPr lang="es-ES" sz="4000" dirty="0"/>
              <a:t>ALCANZAR EL ÉXITO EN LA CAPTACIÓN DE </a:t>
            </a:r>
            <a:r>
              <a:rPr lang="es-ES" sz="4000" dirty="0" smtClean="0"/>
              <a:t>FONDOS?</a:t>
            </a:r>
            <a:endParaRPr lang="en-US" sz="4000" dirty="0"/>
          </a:p>
        </p:txBody>
      </p:sp>
      <p:sp>
        <p:nvSpPr>
          <p:cNvPr id="29699" name="Subtitle 4"/>
          <p:cNvSpPr>
            <a:spLocks noGrp="1"/>
          </p:cNvSpPr>
          <p:nvPr>
            <p:ph type="subTitle" idx="1"/>
          </p:nvPr>
        </p:nvSpPr>
        <p:spPr bwMode="auto">
          <a:xfrm>
            <a:off x="3045377" y="3448062"/>
            <a:ext cx="6400800" cy="6345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lgn="ctr"/>
            <a:r>
              <a:rPr lang="es-MX" altLang="en-US" sz="3600" dirty="0" smtClean="0">
                <a:latin typeface="Georgia" pitchFamily="18" charset="0"/>
              </a:rPr>
              <a:t>7 de julio 2018</a:t>
            </a:r>
          </a:p>
          <a:p>
            <a:pPr algn="ctr"/>
            <a:r>
              <a:rPr lang="es-MX" altLang="en-US" sz="3600" dirty="0" smtClean="0">
                <a:latin typeface="Georgia" pitchFamily="18" charset="0"/>
              </a:rPr>
              <a:t>Por Maria Molina</a:t>
            </a:r>
            <a:endParaRPr lang="en-US" altLang="en-US" sz="3600" dirty="0" smtClean="0">
              <a:latin typeface="Georgi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866" y="4887401"/>
            <a:ext cx="8841214" cy="1422724"/>
          </a:xfrm>
          <a:prstGeom prst="rect">
            <a:avLst/>
          </a:prstGeom>
        </p:spPr>
      </p:pic>
    </p:spTree>
    <p:extLst>
      <p:ext uri="{BB962C8B-B14F-4D97-AF65-F5344CB8AC3E}">
        <p14:creationId xmlns:p14="http://schemas.microsoft.com/office/powerpoint/2010/main" val="417216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790" y="1804416"/>
            <a:ext cx="9907990" cy="2123658"/>
          </a:xfrm>
          <a:prstGeom prst="rect">
            <a:avLst/>
          </a:prstGeom>
        </p:spPr>
        <p:txBody>
          <a:bodyPr wrap="square">
            <a:spAutoFit/>
          </a:bodyPr>
          <a:lstStyle/>
          <a:p>
            <a:pPr algn="ctr"/>
            <a:r>
              <a:rPr lang="es-MX" sz="6600" dirty="0" smtClean="0">
                <a:solidFill>
                  <a:schemeClr val="tx2"/>
                </a:solidFill>
                <a:latin typeface="Arial" panose="020B0604020202020204" pitchFamily="34" charset="0"/>
                <a:cs typeface="Arial" panose="020B0604020202020204" pitchFamily="34" charset="0"/>
              </a:rPr>
              <a:t>¿Qué es la captación de fondos?</a:t>
            </a:r>
            <a:endParaRPr lang="es-MX" sz="6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917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4828" y="1591666"/>
            <a:ext cx="7041931" cy="3416320"/>
          </a:xfrm>
          <a:prstGeom prst="rect">
            <a:avLst/>
          </a:prstGeom>
        </p:spPr>
        <p:txBody>
          <a:bodyPr wrap="square">
            <a:spAutoFit/>
          </a:bodyPr>
          <a:lstStyle/>
          <a:p>
            <a:pPr lvl="0" algn="just" eaLnBrk="0" hangingPunct="0">
              <a:defRPr/>
            </a:pPr>
            <a:r>
              <a:rPr lang="es-MX" sz="2400" dirty="0">
                <a:solidFill>
                  <a:srgbClr val="1F497D"/>
                </a:solidFill>
                <a:latin typeface="Arial" panose="020B0604020202020204" pitchFamily="34" charset="0"/>
                <a:cs typeface="Arial" panose="020B0604020202020204" pitchFamily="34" charset="0"/>
              </a:rPr>
              <a:t>Es el arte de obtener financiamiento de individuos u organizaciones para poder llevar acabo  programas y actividades que promueven el cambio social positivo.</a:t>
            </a:r>
          </a:p>
          <a:p>
            <a:pPr lvl="0" algn="just" eaLnBrk="0" hangingPunct="0">
              <a:defRPr/>
            </a:pPr>
            <a:endParaRPr lang="es-MX" sz="2400" dirty="0">
              <a:solidFill>
                <a:srgbClr val="1F497D"/>
              </a:solidFill>
              <a:latin typeface="Arial" panose="020B0604020202020204" pitchFamily="34" charset="0"/>
              <a:cs typeface="Arial" panose="020B0604020202020204" pitchFamily="34" charset="0"/>
            </a:endParaRPr>
          </a:p>
          <a:p>
            <a:pPr lvl="0" algn="just" eaLnBrk="0" hangingPunct="0">
              <a:defRPr/>
            </a:pPr>
            <a:r>
              <a:rPr lang="es-MX" sz="2400" dirty="0">
                <a:solidFill>
                  <a:srgbClr val="1F497D"/>
                </a:solidFill>
                <a:latin typeface="Arial" panose="020B0604020202020204" pitchFamily="34" charset="0"/>
                <a:cs typeface="Arial" panose="020B0604020202020204" pitchFamily="34" charset="0"/>
              </a:rPr>
              <a:t>La recaudación de fondos no está enfocada en pedir dinero, se trata de inspirar a dar, de contar una historia poderosa que logre empatizar con las personas que queremos como aliadas.</a:t>
            </a:r>
            <a:endParaRPr lang="en-US" sz="2400"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365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50018" t="1316"/>
          <a:stretch/>
        </p:blipFill>
        <p:spPr bwMode="auto">
          <a:xfrm>
            <a:off x="2543503" y="224412"/>
            <a:ext cx="6926318" cy="630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496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19456" t="10491" r="19756" b="5600"/>
          <a:stretch/>
        </p:blipFill>
        <p:spPr>
          <a:xfrm>
            <a:off x="0" y="0"/>
            <a:ext cx="12192000" cy="6747641"/>
          </a:xfrm>
          <a:prstGeom prst="rect">
            <a:avLst/>
          </a:prstGeom>
        </p:spPr>
      </p:pic>
    </p:spTree>
    <p:extLst>
      <p:ext uri="{BB962C8B-B14F-4D97-AF65-F5344CB8AC3E}">
        <p14:creationId xmlns:p14="http://schemas.microsoft.com/office/powerpoint/2010/main" val="2484271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MX" dirty="0" smtClean="0"/>
              <a:t>Donaciones Anuales no etiquetadas (financiar subvenciones globales)</a:t>
            </a:r>
          </a:p>
          <a:p>
            <a:r>
              <a:rPr lang="es-MX" dirty="0" smtClean="0"/>
              <a:t>Donaciones al Fondo Polio Plus</a:t>
            </a:r>
          </a:p>
          <a:p>
            <a:r>
              <a:rPr lang="es-MX" dirty="0" smtClean="0"/>
              <a:t>Donaciones al Fondo de Dotación (testamento, pólizas)</a:t>
            </a:r>
          </a:p>
          <a:p>
            <a:endParaRPr lang="en-US" dirty="0"/>
          </a:p>
        </p:txBody>
      </p:sp>
      <p:sp>
        <p:nvSpPr>
          <p:cNvPr id="3" name="Title 2"/>
          <p:cNvSpPr>
            <a:spLocks noGrp="1"/>
          </p:cNvSpPr>
          <p:nvPr>
            <p:ph type="title"/>
          </p:nvPr>
        </p:nvSpPr>
        <p:spPr/>
        <p:txBody>
          <a:bodyPr>
            <a:noAutofit/>
          </a:bodyPr>
          <a:lstStyle/>
          <a:p>
            <a:pPr algn="ctr"/>
            <a:r>
              <a:rPr lang="es-MX" sz="3200" dirty="0" smtClean="0"/>
              <a:t>DESTINO DE LOS FONDOS</a:t>
            </a:r>
            <a:endParaRPr lang="en-US" sz="3200"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91250" y="4063126"/>
            <a:ext cx="2566987" cy="21891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94609" y="4063126"/>
            <a:ext cx="2609850" cy="22367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5964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AutoNum type="arabicPeriod"/>
            </a:pPr>
            <a:r>
              <a:rPr lang="es-MX" dirty="0" smtClean="0"/>
              <a:t>Definir la meta de aportaciones del club al Fondo Anual y Fondo Polio Plus.</a:t>
            </a:r>
          </a:p>
          <a:p>
            <a:pPr marL="514350" indent="-514350">
              <a:buFont typeface="Arial"/>
              <a:buAutoNum type="arabicPeriod"/>
            </a:pPr>
            <a:r>
              <a:rPr lang="es-MX" dirty="0"/>
              <a:t>Identificación de donantes potenciales.</a:t>
            </a:r>
          </a:p>
          <a:p>
            <a:pPr marL="514350" indent="-514350">
              <a:buFont typeface="Arial"/>
              <a:buAutoNum type="arabicPeriod"/>
            </a:pPr>
            <a:r>
              <a:rPr lang="es-MX" dirty="0"/>
              <a:t>Definición de los distintos medios o canales para donar y reconocimientos disponibles.</a:t>
            </a:r>
          </a:p>
          <a:p>
            <a:pPr marL="514350" indent="-514350">
              <a:buAutoNum type="arabicPeriod"/>
            </a:pPr>
            <a:r>
              <a:rPr lang="es-MX" dirty="0" smtClean="0"/>
              <a:t>Elaborar el plan de recaudación de fondos.</a:t>
            </a:r>
          </a:p>
          <a:p>
            <a:pPr marL="0" indent="0">
              <a:buNone/>
            </a:pPr>
            <a:endParaRPr lang="es-MX" dirty="0" smtClean="0"/>
          </a:p>
          <a:p>
            <a:endParaRPr lang="en-US" dirty="0"/>
          </a:p>
        </p:txBody>
      </p:sp>
      <p:sp>
        <p:nvSpPr>
          <p:cNvPr id="3" name="Title 2"/>
          <p:cNvSpPr>
            <a:spLocks noGrp="1"/>
          </p:cNvSpPr>
          <p:nvPr>
            <p:ph type="title"/>
          </p:nvPr>
        </p:nvSpPr>
        <p:spPr>
          <a:xfrm>
            <a:off x="1084613" y="322139"/>
            <a:ext cx="9855200" cy="487362"/>
          </a:xfrm>
        </p:spPr>
        <p:txBody>
          <a:bodyPr>
            <a:noAutofit/>
          </a:bodyPr>
          <a:lstStyle/>
          <a:p>
            <a:pPr algn="ctr"/>
            <a:r>
              <a:rPr lang="es-MX" sz="3600" dirty="0" smtClean="0"/>
              <a:t>Pasos para elaborar un plan de captación de fondos</a:t>
            </a:r>
            <a:endParaRPr lang="en-US" sz="3600" dirty="0"/>
          </a:p>
        </p:txBody>
      </p:sp>
    </p:spTree>
    <p:extLst>
      <p:ext uri="{BB962C8B-B14F-4D97-AF65-F5344CB8AC3E}">
        <p14:creationId xmlns:p14="http://schemas.microsoft.com/office/powerpoint/2010/main" val="4005627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10385" y="247973"/>
            <a:ext cx="8476775" cy="993751"/>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s-ES_tradnl" sz="3600" b="1" i="0" u="none" strike="noStrike" kern="1200" cap="none" spc="0" normalizeH="0" baseline="0" noProof="0" dirty="0" smtClean="0">
                <a:ln>
                  <a:noFill/>
                </a:ln>
                <a:solidFill>
                  <a:prstClr val="white"/>
                </a:solidFill>
                <a:effectLst/>
                <a:uLnTx/>
                <a:uFillTx/>
                <a:latin typeface="Arial Narrow Bold"/>
                <a:ea typeface="+mj-ea"/>
              </a:rPr>
              <a:t>PASO 1. DEFINIR LA META</a:t>
            </a:r>
            <a:endParaRPr kumimoji="0" lang="es-ES_tradnl" sz="3600" b="1" i="0" u="none" strike="noStrike" kern="1200" cap="none" spc="0" normalizeH="0" baseline="0" noProof="0" dirty="0">
              <a:ln>
                <a:noFill/>
              </a:ln>
              <a:solidFill>
                <a:prstClr val="white"/>
              </a:solidFill>
              <a:effectLst/>
              <a:uLnTx/>
              <a:uFillTx/>
              <a:latin typeface="Arial Narrow Bold"/>
              <a:ea typeface="+mj-ea"/>
            </a:endParaRPr>
          </a:p>
        </p:txBody>
      </p:sp>
      <p:sp>
        <p:nvSpPr>
          <p:cNvPr id="2" name="TextBox 1"/>
          <p:cNvSpPr txBox="1"/>
          <p:nvPr/>
        </p:nvSpPr>
        <p:spPr>
          <a:xfrm>
            <a:off x="2410385" y="1826226"/>
            <a:ext cx="5200651" cy="427809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_tradnl" sz="28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Establecer metas para la recaudación de </a:t>
            </a:r>
            <a:r>
              <a:rPr kumimoji="0" lang="es-ES_tradnl" sz="2800" b="0" i="0" u="none" strike="noStrike" kern="1200" cap="none" spc="0" normalizeH="0" baseline="0" noProof="0" dirty="0" smtClean="0">
                <a:ln>
                  <a:noFill/>
                </a:ln>
                <a:solidFill>
                  <a:schemeClr val="tx2"/>
                </a:solidFill>
                <a:effectLst/>
                <a:uLnTx/>
                <a:uFillTx/>
                <a:latin typeface="Arial" panose="020B0604020202020204" pitchFamily="34" charset="0"/>
                <a:cs typeface="Arial" panose="020B0604020202020204" pitchFamily="34" charset="0"/>
              </a:rPr>
              <a:t>fondos</a:t>
            </a:r>
          </a:p>
          <a:p>
            <a:pPr marR="0" lvl="0" algn="l" defTabSz="914400" rtl="0" eaLnBrk="1" fontAlgn="auto" latinLnBrk="0" hangingPunct="1">
              <a:lnSpc>
                <a:spcPct val="100000"/>
              </a:lnSpc>
              <a:spcBef>
                <a:spcPts val="0"/>
              </a:spcBef>
              <a:spcAft>
                <a:spcPts val="0"/>
              </a:spcAft>
              <a:buClrTx/>
              <a:buSzTx/>
              <a:tabLst/>
              <a:defRPr/>
            </a:pPr>
            <a:endParaRPr kumimoji="0" lang="es-ES_tradnl" sz="2800" b="0" i="0" u="none" strike="noStrike" kern="1200" cap="none" spc="0" normalizeH="0" baseline="0" noProof="0" dirty="0" smtClean="0">
              <a:ln>
                <a:noFill/>
              </a:ln>
              <a:solidFill>
                <a:schemeClr val="tx2"/>
              </a:solidFill>
              <a:effectLst/>
              <a:uLnTx/>
              <a:uFillTx/>
              <a:latin typeface="Arial" panose="020B0604020202020204" pitchFamily="34" charset="0"/>
              <a:cs typeface="Arial" panose="020B0604020202020204" pitchFamily="34" charset="0"/>
            </a:endParaRPr>
          </a:p>
          <a:p>
            <a:pPr marL="457200" indent="-457200">
              <a:buFont typeface="+mj-lt"/>
              <a:buAutoNum type="arabicPeriod"/>
            </a:pPr>
            <a:r>
              <a:rPr lang="es-MX" sz="2800" dirty="0">
                <a:solidFill>
                  <a:schemeClr val="tx2"/>
                </a:solidFill>
                <a:latin typeface="Arial" panose="020B0604020202020204" pitchFamily="34" charset="0"/>
                <a:cs typeface="Arial" panose="020B0604020202020204" pitchFamily="34" charset="0"/>
              </a:rPr>
              <a:t>¿Cuál es su meta de aportaciones a lograr este año? </a:t>
            </a:r>
            <a:r>
              <a:rPr lang="es-MX" sz="2800" dirty="0" smtClean="0">
                <a:solidFill>
                  <a:schemeClr val="tx2"/>
                </a:solidFill>
                <a:latin typeface="Arial" panose="020B0604020202020204" pitchFamily="34" charset="0"/>
                <a:cs typeface="Arial" panose="020B0604020202020204" pitchFamily="34" charset="0"/>
              </a:rPr>
              <a:t>¿</a:t>
            </a:r>
            <a:r>
              <a:rPr lang="es-MX" sz="2800" dirty="0">
                <a:solidFill>
                  <a:schemeClr val="tx2"/>
                </a:solidFill>
                <a:latin typeface="Arial" panose="020B0604020202020204" pitchFamily="34" charset="0"/>
                <a:cs typeface="Arial" panose="020B0604020202020204" pitchFamily="34" charset="0"/>
              </a:rPr>
              <a:t>Cuál es la meta de aportaciones de su club en los próximos 2 0 3 años? </a:t>
            </a:r>
            <a:r>
              <a:rPr lang="es-MX" sz="2800" dirty="0">
                <a:latin typeface="Georgia" panose="02040502050405020303" pitchFamily="18" charset="0"/>
              </a:rPr>
              <a:t> </a:t>
            </a:r>
            <a:endParaRPr lang="en-US" sz="2800" dirty="0">
              <a:latin typeface="Georgia" panose="02040502050405020303" pitchFamily="18"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s-ES_tradnl" sz="2800" b="0" i="0" u="none" strike="noStrike" kern="1200" cap="none" spc="0" normalizeH="0" baseline="0" noProof="0" dirty="0">
              <a:ln>
                <a:noFill/>
              </a:ln>
              <a:solidFill>
                <a:srgbClr val="585858"/>
              </a:solidFill>
              <a:effectLst/>
              <a:uLnTx/>
              <a:uFillTx/>
              <a:latin typeface="Georgia" panose="020405020504050203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s-ES_tradnl" sz="2000" b="0" i="0" u="none" strike="noStrike" kern="1200" cap="none" spc="0" normalizeH="0" baseline="0" noProof="0" dirty="0">
              <a:ln>
                <a:noFill/>
              </a:ln>
              <a:solidFill>
                <a:srgbClr val="585858"/>
              </a:solidFill>
              <a:effectLst/>
              <a:uLnTx/>
              <a:uFillTx/>
              <a:latin typeface="Calibri"/>
              <a:ea typeface="+mn-ea"/>
              <a:cs typeface="+mn-cs"/>
            </a:endParaRPr>
          </a:p>
        </p:txBody>
      </p:sp>
      <p:pic>
        <p:nvPicPr>
          <p:cNvPr id="5" name="Picture 4" descr="C:\Users\stutsmac\Downloads\20050203_KH_043.JPG"/>
          <p:cNvPicPr/>
          <p:nvPr/>
        </p:nvPicPr>
        <p:blipFill rotWithShape="1">
          <a:blip r:embed="rId3" cstate="email">
            <a:extLst>
              <a:ext uri="{28A0092B-C50C-407E-A947-70E740481C1C}">
                <a14:useLocalDpi xmlns:a14="http://schemas.microsoft.com/office/drawing/2010/main"/>
              </a:ext>
            </a:extLst>
          </a:blip>
          <a:srcRect/>
          <a:stretch/>
        </p:blipFill>
        <p:spPr bwMode="auto">
          <a:xfrm>
            <a:off x="7829266" y="1406841"/>
            <a:ext cx="2838734" cy="488186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0147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dirty="0" smtClean="0"/>
              <a:t>FIJAR </a:t>
            </a:r>
            <a:r>
              <a:rPr lang="en-US" sz="3600" dirty="0"/>
              <a:t>METAS DE RECAUDACION </a:t>
            </a:r>
          </a:p>
        </p:txBody>
      </p:sp>
      <p:sp>
        <p:nvSpPr>
          <p:cNvPr id="5" name="Source"/>
          <p:cNvSpPr>
            <a:spLocks noGrp="1"/>
          </p:cNvSpPr>
          <p:nvPr/>
        </p:nvSpPr>
        <p:spPr bwMode="auto">
          <a:xfrm>
            <a:off x="1819450" y="1447800"/>
            <a:ext cx="8467551" cy="4083294"/>
          </a:xfrm>
          <a:prstGeom prst="rect">
            <a:avLst/>
          </a:prstGeom>
          <a:noFill/>
          <a:ln w="9525">
            <a:noFill/>
            <a:miter lim="800000"/>
            <a:headEnd/>
            <a:tailEnd/>
          </a:ln>
          <a:effectLst/>
        </p:spPr>
        <p:txBody>
          <a:bodyPr vert="horz" wrap="square" lIns="46798" tIns="46798" rIns="46798" bIns="46798"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0" indent="0" algn="just" defTabSz="914400">
              <a:spcBef>
                <a:spcPct val="30000"/>
              </a:spcBef>
              <a:buClrTx/>
              <a:buNone/>
              <a:defRPr/>
            </a:pPr>
            <a:r>
              <a:rPr lang="es-ES" altLang="en-US" sz="2800" dirty="0">
                <a:solidFill>
                  <a:srgbClr val="1F497D"/>
                </a:solidFill>
                <a:latin typeface="Georgia" panose="02040502050405020303" pitchFamily="18" charset="0"/>
                <a:cs typeface="Arial" pitchFamily="34" charset="0"/>
              </a:rPr>
              <a:t>Ahora es más fácil que nunca fijar metas en Rotary Club Central, herramienta a la que podrán acceder a través de sus cuentas en el sitio web de Rotary. </a:t>
            </a:r>
          </a:p>
          <a:p>
            <a:pPr marL="328612" lvl="1" indent="0">
              <a:buClr>
                <a:srgbClr val="000000"/>
              </a:buClr>
              <a:buNone/>
            </a:pPr>
            <a:endParaRPr lang="es-MX" sz="2000" dirty="0">
              <a:solidFill>
                <a:srgbClr val="000000"/>
              </a:solidFill>
              <a:latin typeface="Arial" panose="020B0604020202020204" pitchFamily="34" charset="0"/>
              <a:cs typeface="Arial" panose="020B0604020202020204" pitchFamily="34" charset="0"/>
            </a:endParaRPr>
          </a:p>
          <a:p>
            <a:pPr marL="328612" lvl="1" indent="0">
              <a:buClr>
                <a:srgbClr val="000000"/>
              </a:buClr>
              <a:buNone/>
            </a:pPr>
            <a:endParaRPr lang="es-MX" sz="2000" dirty="0">
              <a:solidFill>
                <a:srgbClr val="000000"/>
              </a:solidFill>
              <a:latin typeface="Arial" panose="020B0604020202020204" pitchFamily="34" charset="0"/>
              <a:cs typeface="Arial" panose="020B0604020202020204" pitchFamily="34" charset="0"/>
            </a:endParaRPr>
          </a:p>
          <a:p>
            <a:pPr marL="328612" lvl="1" indent="0">
              <a:buClr>
                <a:srgbClr val="000000"/>
              </a:buClr>
              <a:buNone/>
            </a:pPr>
            <a:endParaRPr lang="es-MX" sz="2000" dirty="0">
              <a:solidFill>
                <a:srgbClr val="000000"/>
              </a:solidFill>
              <a:latin typeface="Arial" panose="020B0604020202020204" pitchFamily="34" charset="0"/>
              <a:cs typeface="Arial" panose="020B0604020202020204" pitchFamily="34" charset="0"/>
            </a:endParaRPr>
          </a:p>
          <a:p>
            <a:pPr lvl="1">
              <a:buClr>
                <a:srgbClr val="000000"/>
              </a:buClr>
            </a:pPr>
            <a:endParaRPr lang="es-MX" sz="2000" dirty="0">
              <a:solidFill>
                <a:srgbClr val="000000"/>
              </a:solidFill>
              <a:latin typeface="Arial" panose="020B0604020202020204" pitchFamily="34" charset="0"/>
              <a:cs typeface="Arial" panose="020B0604020202020204" pitchFamily="34" charset="0"/>
            </a:endParaRPr>
          </a:p>
          <a:p>
            <a:pPr lvl="1">
              <a:buClr>
                <a:srgbClr val="000000"/>
              </a:buClr>
            </a:pPr>
            <a:endParaRPr lang="es-MX" sz="2000" dirty="0">
              <a:solidFill>
                <a:srgbClr val="000000"/>
              </a:solidFill>
              <a:latin typeface="Arial" panose="020B0604020202020204" pitchFamily="34" charset="0"/>
              <a:cs typeface="Arial" panose="020B0604020202020204" pitchFamily="34" charset="0"/>
            </a:endParaRPr>
          </a:p>
          <a:p>
            <a:pPr lvl="1">
              <a:buClr>
                <a:srgbClr val="000000"/>
              </a:buClr>
            </a:pPr>
            <a:endParaRPr lang="es-MX" sz="2000" dirty="0">
              <a:solidFill>
                <a:srgbClr val="000000"/>
              </a:solidFill>
              <a:latin typeface="Arial" panose="020B0604020202020204" pitchFamily="34" charset="0"/>
              <a:cs typeface="Arial" panose="020B0604020202020204" pitchFamily="34" charset="0"/>
            </a:endParaRPr>
          </a:p>
          <a:p>
            <a:pPr lvl="1">
              <a:buClr>
                <a:srgbClr val="000000"/>
              </a:buClr>
            </a:pPr>
            <a:endParaRPr lang="es-MX" sz="1400" dirty="0">
              <a:solidFill>
                <a:srgbClr val="000000"/>
              </a:solidFill>
              <a:latin typeface="Arial" panose="020B0604020202020204" pitchFamily="34" charset="0"/>
              <a:cs typeface="Arial" panose="020B0604020202020204" pitchFamily="34" charset="0"/>
            </a:endParaRPr>
          </a:p>
          <a:p>
            <a:pPr marL="328612" lvl="1" indent="0">
              <a:buClr>
                <a:srgbClr val="000000"/>
              </a:buClr>
              <a:buNone/>
            </a:pPr>
            <a:endParaRPr lang="en-US" dirty="0">
              <a:solidFill>
                <a:srgbClr val="000000"/>
              </a:solidFill>
              <a:latin typeface="Calibri"/>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137" y="2895601"/>
            <a:ext cx="5752463"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1047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51528" y="993284"/>
            <a:ext cx="8424936" cy="2478336"/>
          </a:xfrm>
        </p:spPr>
        <p:txBody>
          <a:bodyPr>
            <a:noAutofit/>
          </a:bodyPr>
          <a:lstStyle/>
          <a:p>
            <a:pPr lvl="1" algn="just" fontAlgn="base">
              <a:buClr>
                <a:srgbClr val="0070C0"/>
              </a:buClr>
              <a:buNone/>
            </a:pPr>
            <a:r>
              <a:rPr lang="es-MX" sz="3600" dirty="0">
                <a:latin typeface="Arial Narrow" panose="020B0606020202030204" pitchFamily="34" charset="0"/>
                <a:cs typeface="Arial" pitchFamily="34" charset="0"/>
              </a:rPr>
              <a:t>¿</a:t>
            </a:r>
            <a:r>
              <a:rPr lang="es-MX" sz="3600" dirty="0" smtClean="0">
                <a:latin typeface="Arial Narrow" panose="020B0606020202030204" pitchFamily="34" charset="0"/>
                <a:cs typeface="Arial" pitchFamily="34" charset="0"/>
              </a:rPr>
              <a:t>Quiénes son nuestra audiencia principal?</a:t>
            </a:r>
          </a:p>
          <a:p>
            <a:pPr lvl="1" algn="just" fontAlgn="base">
              <a:buClr>
                <a:srgbClr val="0070C0"/>
              </a:buClr>
              <a:buNone/>
            </a:pPr>
            <a:r>
              <a:rPr lang="es-MX" sz="3600" dirty="0" smtClean="0">
                <a:latin typeface="Arial Narrow" panose="020B0606020202030204" pitchFamily="34" charset="0"/>
                <a:cs typeface="Arial" pitchFamily="34" charset="0"/>
              </a:rPr>
              <a:t>¿Qué les puede motivar a donar?</a:t>
            </a:r>
          </a:p>
          <a:p>
            <a:pPr lvl="1" algn="just" fontAlgn="base">
              <a:buClr>
                <a:srgbClr val="0070C0"/>
              </a:buClr>
              <a:buNone/>
            </a:pPr>
            <a:r>
              <a:rPr lang="es-MX" sz="3600" dirty="0" smtClean="0">
                <a:latin typeface="Arial Narrow" panose="020B0606020202030204" pitchFamily="34" charset="0"/>
                <a:cs typeface="Arial" pitchFamily="34" charset="0"/>
              </a:rPr>
              <a:t>¿Cuáles son los reconocimientos que pueden ser más atractivos?</a:t>
            </a:r>
          </a:p>
          <a:p>
            <a:pPr lvl="1" algn="just" fontAlgn="base">
              <a:buClr>
                <a:srgbClr val="0070C0"/>
              </a:buClr>
              <a:buNone/>
            </a:pPr>
            <a:endParaRPr lang="es-MX" sz="2400" dirty="0">
              <a:latin typeface="+mj-lt"/>
              <a:cs typeface="Arial" pitchFamily="34" charset="0"/>
            </a:endParaRPr>
          </a:p>
          <a:p>
            <a:pPr lvl="1" algn="just" fontAlgn="base">
              <a:buClr>
                <a:srgbClr val="0070C0"/>
              </a:buClr>
              <a:buNone/>
            </a:pPr>
            <a:endParaRPr lang="es-MX" sz="2400" dirty="0">
              <a:latin typeface="+mj-lt"/>
              <a:cs typeface="Arial" pitchFamily="34" charset="0"/>
            </a:endParaRPr>
          </a:p>
          <a:p>
            <a:pPr algn="just" fontAlgn="base">
              <a:buClr>
                <a:srgbClr val="0070C0"/>
              </a:buClr>
              <a:buFont typeface="Wingdings" pitchFamily="2" charset="2"/>
              <a:buChar char="q"/>
            </a:pPr>
            <a:endParaRPr lang="es-MX" dirty="0" smtClean="0">
              <a:latin typeface="+mj-lt"/>
              <a:cs typeface="Arial" pitchFamily="34" charset="0"/>
            </a:endParaRPr>
          </a:p>
          <a:p>
            <a:pPr algn="just" fontAlgn="base">
              <a:buClr>
                <a:srgbClr val="0070C0"/>
              </a:buClr>
              <a:buFont typeface="Wingdings" pitchFamily="2" charset="2"/>
              <a:buChar char="q"/>
            </a:pPr>
            <a:endParaRPr lang="es-MX" dirty="0" smtClean="0">
              <a:latin typeface="+mj-lt"/>
              <a:cs typeface="Arial" pitchFamily="34" charset="0"/>
            </a:endParaRPr>
          </a:p>
          <a:p>
            <a:pPr marL="0" indent="0" algn="just">
              <a:buClr>
                <a:srgbClr val="0070C0"/>
              </a:buClr>
              <a:buNone/>
            </a:pPr>
            <a:endParaRPr lang="es-ES" altLang="zh-CN" dirty="0" smtClean="0">
              <a:latin typeface="+mj-lt"/>
              <a:cs typeface="Arial" pitchFamily="34" charset="0"/>
            </a:endParaRPr>
          </a:p>
          <a:p>
            <a:pPr algn="just">
              <a:buNone/>
            </a:pPr>
            <a:endParaRPr lang="es-MX" b="1" kern="0" dirty="0" smtClean="0">
              <a:solidFill>
                <a:srgbClr val="000000"/>
              </a:solidFill>
              <a:latin typeface="+mj-lt"/>
              <a:cs typeface="Arial" pitchFamily="34" charset="0"/>
            </a:endParaRPr>
          </a:p>
        </p:txBody>
      </p:sp>
      <p:sp>
        <p:nvSpPr>
          <p:cNvPr id="3074" name="AutoShape 2" descr="Resultado de imagen para twitter facebook youtub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itle 2"/>
          <p:cNvSpPr>
            <a:spLocks noGrp="1"/>
          </p:cNvSpPr>
          <p:nvPr>
            <p:ph type="title"/>
          </p:nvPr>
        </p:nvSpPr>
        <p:spPr>
          <a:xfrm>
            <a:off x="1984375" y="251948"/>
            <a:ext cx="8678459" cy="538466"/>
          </a:xfrm>
        </p:spPr>
        <p:txBody>
          <a:bodyPr>
            <a:noAutofit/>
          </a:bodyPr>
          <a:lstStyle/>
          <a:p>
            <a:r>
              <a:rPr lang="en-US" sz="3600" dirty="0" smtClean="0"/>
              <a:t>PASO 2: IDENTIFICACIÓN DE </a:t>
            </a:r>
            <a:r>
              <a:rPr lang="en-US" sz="3600" dirty="0"/>
              <a:t>DONANTES </a:t>
            </a:r>
          </a:p>
        </p:txBody>
      </p:sp>
      <p:grpSp>
        <p:nvGrpSpPr>
          <p:cNvPr id="5" name="Group 4"/>
          <p:cNvGrpSpPr/>
          <p:nvPr/>
        </p:nvGrpSpPr>
        <p:grpSpPr>
          <a:xfrm>
            <a:off x="1351528" y="3563230"/>
            <a:ext cx="9178161" cy="2423105"/>
            <a:chOff x="-34160" y="990060"/>
            <a:chExt cx="9178161" cy="2423105"/>
          </a:xfrm>
        </p:grpSpPr>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4160" y="990600"/>
              <a:ext cx="3902789" cy="2422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92305" y="990060"/>
              <a:ext cx="3751696" cy="240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
            <a:stretch/>
          </p:blipFill>
          <p:spPr bwMode="auto">
            <a:xfrm>
              <a:off x="3012433" y="990907"/>
              <a:ext cx="3093950" cy="242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17404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s-MX" b="1" dirty="0" err="1" smtClean="0">
                <a:solidFill>
                  <a:schemeClr val="tx2"/>
                </a:solidFill>
              </a:rPr>
              <a:t>Tip</a:t>
            </a:r>
            <a:r>
              <a:rPr lang="es-MX" b="1" dirty="0" smtClean="0">
                <a:solidFill>
                  <a:schemeClr val="tx2"/>
                </a:solidFill>
              </a:rPr>
              <a:t>: </a:t>
            </a:r>
            <a:r>
              <a:rPr lang="es-MX" dirty="0" smtClean="0">
                <a:solidFill>
                  <a:schemeClr val="tx2"/>
                </a:solidFill>
              </a:rPr>
              <a:t>Recuerden </a:t>
            </a:r>
            <a:r>
              <a:rPr lang="es-MX" dirty="0">
                <a:solidFill>
                  <a:schemeClr val="tx2"/>
                </a:solidFill>
              </a:rPr>
              <a:t>que el mundo es un lugar abundante, con muchas personas que quieren hacer una diferencia en el mundo y tienen muchas razones para querer aportar. No se enfoquen únicamente en quienes ustedes creen que pueden donar, enlisten a todos aquellos que se encuentre en su red</a:t>
            </a:r>
            <a:r>
              <a:rPr lang="es-MX" dirty="0"/>
              <a:t>.</a:t>
            </a:r>
            <a:endParaRPr lang="en-US" dirty="0"/>
          </a:p>
          <a:p>
            <a:endParaRPr lang="en-US" dirty="0"/>
          </a:p>
        </p:txBody>
      </p:sp>
      <p:sp>
        <p:nvSpPr>
          <p:cNvPr id="4" name="Title 2"/>
          <p:cNvSpPr>
            <a:spLocks noGrp="1"/>
          </p:cNvSpPr>
          <p:nvPr>
            <p:ph type="title"/>
          </p:nvPr>
        </p:nvSpPr>
        <p:spPr>
          <a:xfrm>
            <a:off x="1937881" y="160338"/>
            <a:ext cx="8771448" cy="893547"/>
          </a:xfrm>
        </p:spPr>
        <p:txBody>
          <a:bodyPr>
            <a:noAutofit/>
          </a:bodyPr>
          <a:lstStyle/>
          <a:p>
            <a:r>
              <a:rPr lang="en-US" sz="3600" dirty="0" smtClean="0"/>
              <a:t>PASO 2.IDENTIFICACIÓN DE </a:t>
            </a:r>
            <a:r>
              <a:rPr lang="en-US" sz="3600" dirty="0"/>
              <a:t>DONANTES </a:t>
            </a:r>
          </a:p>
        </p:txBody>
      </p:sp>
      <p:pic>
        <p:nvPicPr>
          <p:cNvPr id="5" name="5 Imagen" descr="IMG_0407.JPG"/>
          <p:cNvPicPr>
            <a:picLocks noChangeAspect="1"/>
          </p:cNvPicPr>
          <p:nvPr/>
        </p:nvPicPr>
        <p:blipFill>
          <a:blip r:embed="rId2" cstate="print"/>
          <a:stretch>
            <a:fillRect/>
          </a:stretch>
        </p:blipFill>
        <p:spPr>
          <a:xfrm>
            <a:off x="8905950" y="4680520"/>
            <a:ext cx="1916832" cy="1916832"/>
          </a:xfrm>
          <a:prstGeom prst="rect">
            <a:avLst/>
          </a:prstGeom>
        </p:spPr>
      </p:pic>
    </p:spTree>
    <p:extLst>
      <p:ext uri="{BB962C8B-B14F-4D97-AF65-F5344CB8AC3E}">
        <p14:creationId xmlns:p14="http://schemas.microsoft.com/office/powerpoint/2010/main" val="2960953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07" y="344072"/>
            <a:ext cx="4381996" cy="5943310"/>
          </a:xfrm>
          <a:prstGeom prst="rect">
            <a:avLst/>
          </a:prstGeom>
        </p:spPr>
      </p:pic>
      <p:sp>
        <p:nvSpPr>
          <p:cNvPr id="5" name="TextBox 4"/>
          <p:cNvSpPr txBox="1"/>
          <p:nvPr/>
        </p:nvSpPr>
        <p:spPr>
          <a:xfrm>
            <a:off x="7362701" y="3016332"/>
            <a:ext cx="2945081" cy="1323439"/>
          </a:xfrm>
          <a:prstGeom prst="rect">
            <a:avLst/>
          </a:prstGeom>
          <a:noFill/>
        </p:spPr>
        <p:txBody>
          <a:bodyPr wrap="square" rtlCol="0">
            <a:spAutoFit/>
          </a:bodyPr>
          <a:lstStyle/>
          <a:p>
            <a:r>
              <a:rPr lang="en-US" sz="4000" dirty="0" smtClean="0"/>
              <a:t>FERMIN TENORIO</a:t>
            </a:r>
            <a:endParaRPr lang="en-US" sz="4000" dirty="0"/>
          </a:p>
        </p:txBody>
      </p:sp>
    </p:spTree>
    <p:extLst>
      <p:ext uri="{BB962C8B-B14F-4D97-AF65-F5344CB8AC3E}">
        <p14:creationId xmlns:p14="http://schemas.microsoft.com/office/powerpoint/2010/main" val="3538222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4" descr="https://mail.google.com/mail/u/0/?ui=2&amp;ik=2cbe722ad8&amp;view=att&amp;th=140eed2d56843b96&amp;attid=0.1&amp;disp=emb&amp;zw&amp;atsh=1"/>
          <p:cNvSpPr>
            <a:spLocks noChangeAspect="1" noChangeArrowheads="1"/>
          </p:cNvSpPr>
          <p:nvPr/>
        </p:nvSpPr>
        <p:spPr bwMode="auto">
          <a:xfrm>
            <a:off x="1664655" y="-131053"/>
            <a:ext cx="276509" cy="276510"/>
          </a:xfrm>
          <a:prstGeom prst="rect">
            <a:avLst/>
          </a:prstGeom>
          <a:noFill/>
          <a:ln w="9525">
            <a:noFill/>
            <a:miter lim="800000"/>
            <a:headEnd/>
            <a:tailEnd/>
          </a:ln>
        </p:spPr>
        <p:txBody>
          <a:bodyPr/>
          <a:lstStyle/>
          <a:p>
            <a:endParaRPr lang="en-US" sz="1633"/>
          </a:p>
        </p:txBody>
      </p:sp>
      <p:graphicFrame>
        <p:nvGraphicFramePr>
          <p:cNvPr id="34819" name="Chart 3"/>
          <p:cNvGraphicFramePr>
            <a:graphicFrameLocks/>
          </p:cNvGraphicFramePr>
          <p:nvPr/>
        </p:nvGraphicFramePr>
        <p:xfrm>
          <a:off x="3001116" y="1350863"/>
          <a:ext cx="6189770" cy="4156276"/>
        </p:xfrm>
        <a:graphic>
          <a:graphicData uri="http://schemas.openxmlformats.org/presentationml/2006/ole">
            <mc:AlternateContent xmlns:mc="http://schemas.openxmlformats.org/markup-compatibility/2006">
              <mc:Choice xmlns:v="urn:schemas-microsoft-com:vml" Requires="v">
                <p:oleObj spid="_x0000_s3120" r:id="rId4" imgW="6822015" imgH="4584589" progId="Excel.Chart.8">
                  <p:embed/>
                </p:oleObj>
              </mc:Choice>
              <mc:Fallback>
                <p:oleObj r:id="rId4" imgW="6822015" imgH="4584589" progId="Excel.Chart.8">
                  <p:embed/>
                  <p:pic>
                    <p:nvPicPr>
                      <p:cNvPr id="34819"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116" y="1350863"/>
                        <a:ext cx="6189770" cy="41562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1" name="Chart 4"/>
          <p:cNvGraphicFramePr>
            <a:graphicFrameLocks/>
          </p:cNvGraphicFramePr>
          <p:nvPr/>
        </p:nvGraphicFramePr>
        <p:xfrm>
          <a:off x="1850435" y="825208"/>
          <a:ext cx="8491131" cy="5331440"/>
        </p:xfrm>
        <a:graphic>
          <a:graphicData uri="http://schemas.openxmlformats.org/presentationml/2006/ole">
            <mc:AlternateContent xmlns:mc="http://schemas.openxmlformats.org/markup-compatibility/2006">
              <mc:Choice xmlns:v="urn:schemas-microsoft-com:vml" Requires="v">
                <p:oleObj spid="_x0000_s3121" r:id="rId6" imgW="9364268" imgH="5877053" progId="Excel.Chart.8">
                  <p:embed/>
                </p:oleObj>
              </mc:Choice>
              <mc:Fallback>
                <p:oleObj r:id="rId6" imgW="9364268" imgH="5877053" progId="Excel.Chart.8">
                  <p:embed/>
                  <p:pic>
                    <p:nvPicPr>
                      <p:cNvPr id="34821" name="Char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0435" y="825208"/>
                        <a:ext cx="8491131" cy="5331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7062952" y="6306207"/>
            <a:ext cx="3920358" cy="369332"/>
          </a:xfrm>
          <a:prstGeom prst="rect">
            <a:avLst/>
          </a:prstGeom>
          <a:noFill/>
        </p:spPr>
        <p:txBody>
          <a:bodyPr wrap="square" rtlCol="0">
            <a:spAutoFit/>
          </a:bodyPr>
          <a:lstStyle/>
          <a:p>
            <a:r>
              <a:rPr lang="en-US" dirty="0" smtClean="0"/>
              <a:t>*</a:t>
            </a:r>
            <a:r>
              <a:rPr lang="en-US" sz="1200" dirty="0" err="1" smtClean="0"/>
              <a:t>Source:Fundraising</a:t>
            </a:r>
            <a:r>
              <a:rPr lang="en-US" sz="1200" dirty="0" smtClean="0"/>
              <a:t> 101 Greater New Orleans Foundation</a:t>
            </a:r>
            <a:endParaRPr lang="en-US" sz="1200" dirty="0"/>
          </a:p>
        </p:txBody>
      </p:sp>
    </p:spTree>
    <p:extLst>
      <p:ext uri="{BB962C8B-B14F-4D97-AF65-F5344CB8AC3E}">
        <p14:creationId xmlns:p14="http://schemas.microsoft.com/office/powerpoint/2010/main" val="1486252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5" name="Text Box 14"/>
          <p:cNvSpPr txBox="1">
            <a:spLocks noChangeArrowheads="1"/>
          </p:cNvSpPr>
          <p:nvPr/>
        </p:nvSpPr>
        <p:spPr bwMode="auto">
          <a:xfrm>
            <a:off x="-730794" y="394925"/>
            <a:ext cx="8979976"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s-MX" sz="3400" b="0" i="0" u="none" strike="noStrike" kern="1200" cap="none" spc="0" normalizeH="0" baseline="0" noProof="0" dirty="0">
              <a:ln>
                <a:noFill/>
              </a:ln>
              <a:solidFill>
                <a:srgbClr val="1F497D"/>
              </a:solidFill>
              <a:effectLst/>
              <a:uLnTx/>
              <a:uFillTx/>
              <a:latin typeface="Georgia" panose="02040502050405020303" pitchFamily="18" charset="0"/>
            </a:endParaRPr>
          </a:p>
          <a:p>
            <a:pPr marL="1657350" marR="0" lvl="2" indent="-514350" algn="just" defTabSz="914400" rtl="0" eaLnBrk="1" fontAlgn="auto" latinLnBrk="0" hangingPunct="1">
              <a:lnSpc>
                <a:spcPct val="100000"/>
              </a:lnSpc>
              <a:spcBef>
                <a:spcPct val="50000"/>
              </a:spcBef>
              <a:spcAft>
                <a:spcPts val="0"/>
              </a:spcAft>
              <a:buClrTx/>
              <a:buSzTx/>
              <a:buFontTx/>
              <a:buAutoNum type="arabicPeriod"/>
              <a:tabLst/>
              <a:defRPr/>
            </a:pPr>
            <a:r>
              <a:rPr kumimoji="0" lang="es-MX" sz="3400" b="0" i="0" u="none" strike="noStrike" kern="1200" cap="none" spc="0" normalizeH="0" noProof="0" dirty="0" smtClean="0">
                <a:ln>
                  <a:noFill/>
                </a:ln>
                <a:solidFill>
                  <a:srgbClr val="1F497D"/>
                </a:solidFill>
                <a:effectLst/>
                <a:uLnTx/>
                <a:uFillTx/>
                <a:latin typeface="Georgia" panose="02040502050405020303" pitchFamily="18" charset="0"/>
                <a:cs typeface="Arial"/>
              </a:rPr>
              <a:t>Aportaciones </a:t>
            </a:r>
            <a:r>
              <a:rPr lang="es-MX" sz="3400" noProof="0" dirty="0" smtClean="0">
                <a:solidFill>
                  <a:srgbClr val="1F497D"/>
                </a:solidFill>
                <a:latin typeface="Georgia" panose="02040502050405020303" pitchFamily="18" charset="0"/>
                <a:cs typeface="Arial"/>
              </a:rPr>
              <a:t>individuales y aportaciones por medio del club</a:t>
            </a:r>
            <a:endParaRPr kumimoji="0" lang="es-MX" sz="3400" b="0" i="0" u="none" strike="noStrike" kern="1200" cap="none" spc="0" normalizeH="0" noProof="0" dirty="0" smtClean="0">
              <a:ln>
                <a:noFill/>
              </a:ln>
              <a:solidFill>
                <a:srgbClr val="1F497D"/>
              </a:solidFill>
              <a:effectLst/>
              <a:uLnTx/>
              <a:uFillTx/>
              <a:latin typeface="Georgia" panose="02040502050405020303" pitchFamily="18" charset="0"/>
              <a:cs typeface="Arial"/>
            </a:endParaRPr>
          </a:p>
          <a:p>
            <a:pPr marL="1657350" marR="0" lvl="2" indent="-514350" algn="just" defTabSz="914400" rtl="0" eaLnBrk="1" fontAlgn="auto" latinLnBrk="0" hangingPunct="1">
              <a:lnSpc>
                <a:spcPct val="100000"/>
              </a:lnSpc>
              <a:spcBef>
                <a:spcPct val="50000"/>
              </a:spcBef>
              <a:spcAft>
                <a:spcPts val="0"/>
              </a:spcAft>
              <a:buClrTx/>
              <a:buSzTx/>
              <a:buFontTx/>
              <a:buAutoNum type="arabicPeriod"/>
              <a:tabLst/>
              <a:defRPr/>
            </a:pPr>
            <a:r>
              <a:rPr lang="es-MX" sz="3400" baseline="0" dirty="0" smtClean="0">
                <a:solidFill>
                  <a:srgbClr val="1F497D"/>
                </a:solidFill>
                <a:latin typeface="Georgia" panose="02040502050405020303" pitchFamily="18" charset="0"/>
                <a:cs typeface="Arial"/>
              </a:rPr>
              <a:t>Aportaciones en línea en la página</a:t>
            </a:r>
            <a:r>
              <a:rPr lang="es-MX" sz="3400" dirty="0" smtClean="0">
                <a:solidFill>
                  <a:srgbClr val="1F497D"/>
                </a:solidFill>
                <a:latin typeface="Georgia" panose="02040502050405020303" pitchFamily="18" charset="0"/>
                <a:cs typeface="Arial"/>
              </a:rPr>
              <a:t> </a:t>
            </a:r>
            <a:r>
              <a:rPr lang="es-MX" sz="3400" dirty="0" smtClean="0">
                <a:solidFill>
                  <a:srgbClr val="1F497D"/>
                </a:solidFill>
                <a:latin typeface="Georgia" panose="02040502050405020303" pitchFamily="18" charset="0"/>
                <a:cs typeface="Arial"/>
                <a:hlinkClick r:id="rId3"/>
              </a:rPr>
              <a:t>rotary.org</a:t>
            </a:r>
            <a:r>
              <a:rPr lang="en-US" sz="3400" dirty="0" smtClean="0">
                <a:solidFill>
                  <a:srgbClr val="1F497D"/>
                </a:solidFill>
                <a:latin typeface="Georgia" panose="02040502050405020303" pitchFamily="18" charset="0"/>
                <a:cs typeface="Arial"/>
                <a:hlinkClick r:id="rId3"/>
              </a:rPr>
              <a:t>/</a:t>
            </a:r>
            <a:r>
              <a:rPr lang="en-US" sz="3400" dirty="0" err="1" smtClean="0">
                <a:solidFill>
                  <a:srgbClr val="1F497D"/>
                </a:solidFill>
                <a:latin typeface="Georgia" panose="02040502050405020303" pitchFamily="18" charset="0"/>
                <a:cs typeface="Arial"/>
                <a:hlinkClick r:id="rId3"/>
              </a:rPr>
              <a:t>es</a:t>
            </a:r>
            <a:r>
              <a:rPr lang="en-US" sz="3400" dirty="0" smtClean="0">
                <a:solidFill>
                  <a:srgbClr val="1F497D"/>
                </a:solidFill>
                <a:latin typeface="Georgia" panose="02040502050405020303" pitchFamily="18" charset="0"/>
                <a:cs typeface="Arial"/>
                <a:hlinkClick r:id="rId3"/>
              </a:rPr>
              <a:t>/donate</a:t>
            </a:r>
            <a:endParaRPr lang="en-US" sz="3400" dirty="0" smtClean="0">
              <a:solidFill>
                <a:srgbClr val="1F497D"/>
              </a:solidFill>
              <a:latin typeface="Georgia" panose="02040502050405020303" pitchFamily="18" charset="0"/>
              <a:cs typeface="Arial"/>
            </a:endParaRPr>
          </a:p>
          <a:p>
            <a:pPr marL="1657350" marR="0" lvl="2" indent="-514350" algn="just" defTabSz="914400" rtl="0" eaLnBrk="1" fontAlgn="auto" latinLnBrk="0" hangingPunct="1">
              <a:lnSpc>
                <a:spcPct val="100000"/>
              </a:lnSpc>
              <a:spcBef>
                <a:spcPct val="50000"/>
              </a:spcBef>
              <a:spcAft>
                <a:spcPts val="0"/>
              </a:spcAft>
              <a:buClrTx/>
              <a:buSzTx/>
              <a:buFontTx/>
              <a:buAutoNum type="arabicPeriod"/>
              <a:tabLst/>
              <a:defRPr/>
            </a:pPr>
            <a:r>
              <a:rPr kumimoji="0" lang="en-US" sz="3400" b="0" i="0" u="none" strike="noStrike" kern="1200" cap="none" spc="0" normalizeH="0" baseline="0" noProof="0" dirty="0" err="1" smtClean="0">
                <a:ln>
                  <a:noFill/>
                </a:ln>
                <a:solidFill>
                  <a:srgbClr val="1F497D"/>
                </a:solidFill>
                <a:effectLst/>
                <a:uLnTx/>
                <a:uFillTx/>
                <a:latin typeface="Georgia" panose="02040502050405020303" pitchFamily="18" charset="0"/>
                <a:cs typeface="Arial"/>
              </a:rPr>
              <a:t>Aportaciones</a:t>
            </a:r>
            <a:r>
              <a:rPr kumimoji="0" lang="en-US" sz="3400" b="0" i="0" u="none" strike="noStrike" kern="1200" cap="none" spc="0" normalizeH="0" noProof="0" dirty="0" smtClean="0">
                <a:ln>
                  <a:noFill/>
                </a:ln>
                <a:solidFill>
                  <a:srgbClr val="1F497D"/>
                </a:solidFill>
                <a:effectLst/>
                <a:uLnTx/>
                <a:uFillTx/>
                <a:latin typeface="Georgia" panose="02040502050405020303" pitchFamily="18" charset="0"/>
                <a:cs typeface="Arial"/>
              </a:rPr>
              <a:t> </a:t>
            </a:r>
            <a:r>
              <a:rPr kumimoji="0" lang="en-US" sz="3400" b="0" i="0" u="none" strike="noStrike" kern="1200" cap="none" spc="0" normalizeH="0" noProof="0" dirty="0" err="1" smtClean="0">
                <a:ln>
                  <a:noFill/>
                </a:ln>
                <a:solidFill>
                  <a:srgbClr val="1F497D"/>
                </a:solidFill>
                <a:effectLst/>
                <a:uLnTx/>
                <a:uFillTx/>
                <a:latin typeface="Georgia" panose="02040502050405020303" pitchFamily="18" charset="0"/>
                <a:cs typeface="Arial"/>
              </a:rPr>
              <a:t>recurrentes</a:t>
            </a:r>
            <a:r>
              <a:rPr kumimoji="0" lang="en-US" sz="3400" b="0" i="0" u="none" strike="noStrike" kern="1200" cap="none" spc="0" normalizeH="0" noProof="0" dirty="0" smtClean="0">
                <a:ln>
                  <a:noFill/>
                </a:ln>
                <a:solidFill>
                  <a:srgbClr val="1F497D"/>
                </a:solidFill>
                <a:effectLst/>
                <a:uLnTx/>
                <a:uFillTx/>
                <a:latin typeface="Georgia" panose="02040502050405020303" pitchFamily="18" charset="0"/>
                <a:cs typeface="Arial"/>
              </a:rPr>
              <a:t> – </a:t>
            </a:r>
            <a:r>
              <a:rPr kumimoji="0" lang="en-US" sz="3400" b="0" i="0" u="none" strike="noStrike" kern="1200" cap="none" spc="0" normalizeH="0" noProof="0" dirty="0" err="1" smtClean="0">
                <a:ln>
                  <a:noFill/>
                </a:ln>
                <a:solidFill>
                  <a:srgbClr val="1F497D"/>
                </a:solidFill>
                <a:effectLst/>
                <a:uLnTx/>
                <a:uFillTx/>
                <a:latin typeface="Georgia" panose="02040502050405020303" pitchFamily="18" charset="0"/>
                <a:cs typeface="Arial"/>
              </a:rPr>
              <a:t>vía</a:t>
            </a:r>
            <a:r>
              <a:rPr kumimoji="0" lang="en-US" sz="3400" b="0" i="0" u="none" strike="noStrike" kern="1200" cap="none" spc="0" normalizeH="0" noProof="0" dirty="0" smtClean="0">
                <a:ln>
                  <a:noFill/>
                </a:ln>
                <a:solidFill>
                  <a:srgbClr val="1F497D"/>
                </a:solidFill>
                <a:effectLst/>
                <a:uLnTx/>
                <a:uFillTx/>
                <a:latin typeface="Georgia" panose="02040502050405020303" pitchFamily="18" charset="0"/>
                <a:cs typeface="Arial"/>
              </a:rPr>
              <a:t> </a:t>
            </a:r>
            <a:r>
              <a:rPr kumimoji="0" lang="en-US" sz="3400" b="0" i="0" u="none" strike="noStrike" kern="1200" cap="none" spc="0" normalizeH="0" noProof="0" dirty="0" err="1" smtClean="0">
                <a:ln>
                  <a:noFill/>
                </a:ln>
                <a:solidFill>
                  <a:srgbClr val="1F497D"/>
                </a:solidFill>
                <a:effectLst/>
                <a:uLnTx/>
                <a:uFillTx/>
                <a:latin typeface="Georgia" panose="02040502050405020303" pitchFamily="18" charset="0"/>
                <a:cs typeface="Arial"/>
              </a:rPr>
              <a:t>teléfónica</a:t>
            </a:r>
            <a:r>
              <a:rPr kumimoji="0" lang="en-US" sz="3400" b="0" i="0" u="none" strike="noStrike" kern="1200" cap="none" spc="0" normalizeH="0" noProof="0" dirty="0" smtClean="0">
                <a:ln>
                  <a:noFill/>
                </a:ln>
                <a:solidFill>
                  <a:srgbClr val="1F497D"/>
                </a:solidFill>
                <a:effectLst/>
                <a:uLnTx/>
                <a:uFillTx/>
                <a:latin typeface="Georgia" panose="02040502050405020303" pitchFamily="18" charset="0"/>
                <a:cs typeface="Arial"/>
              </a:rPr>
              <a:t> o </a:t>
            </a:r>
            <a:r>
              <a:rPr kumimoji="0" lang="en-US" sz="3400" b="0" i="0" u="none" strike="noStrike" kern="1200" cap="none" spc="0" normalizeH="0" noProof="0" dirty="0" err="1" smtClean="0">
                <a:ln>
                  <a:noFill/>
                </a:ln>
                <a:solidFill>
                  <a:srgbClr val="1F497D"/>
                </a:solidFill>
                <a:effectLst/>
                <a:uLnTx/>
                <a:uFillTx/>
                <a:latin typeface="Georgia" panose="02040502050405020303" pitchFamily="18" charset="0"/>
                <a:cs typeface="Arial"/>
              </a:rPr>
              <a:t>formulario</a:t>
            </a:r>
            <a:r>
              <a:rPr kumimoji="0" lang="en-US" sz="3400" b="0" i="0" u="none" strike="noStrike" kern="1200" cap="none" spc="0" normalizeH="0" noProof="0" dirty="0" smtClean="0">
                <a:ln>
                  <a:noFill/>
                </a:ln>
                <a:solidFill>
                  <a:srgbClr val="1F497D"/>
                </a:solidFill>
                <a:effectLst/>
                <a:uLnTx/>
                <a:uFillTx/>
                <a:latin typeface="Georgia" panose="02040502050405020303" pitchFamily="18" charset="0"/>
                <a:cs typeface="Arial"/>
              </a:rPr>
              <a:t>( Rotary Direct)</a:t>
            </a:r>
          </a:p>
          <a:p>
            <a:pPr marL="1657350" marR="0" lvl="2" indent="-514350" algn="just" defTabSz="914400" rtl="0" eaLnBrk="1" fontAlgn="auto" latinLnBrk="0" hangingPunct="1">
              <a:lnSpc>
                <a:spcPct val="100000"/>
              </a:lnSpc>
              <a:spcBef>
                <a:spcPct val="50000"/>
              </a:spcBef>
              <a:spcAft>
                <a:spcPts val="0"/>
              </a:spcAft>
              <a:buClrTx/>
              <a:buSzTx/>
              <a:buFontTx/>
              <a:buAutoNum type="arabicPeriod"/>
              <a:tabLst/>
              <a:defRPr/>
            </a:pPr>
            <a:r>
              <a:rPr lang="en-US" sz="3400" noProof="0" dirty="0" err="1" smtClean="0">
                <a:solidFill>
                  <a:srgbClr val="1F497D"/>
                </a:solidFill>
                <a:latin typeface="Georgia" panose="02040502050405020303" pitchFamily="18" charset="0"/>
                <a:cs typeface="Arial"/>
              </a:rPr>
              <a:t>Transferencia</a:t>
            </a:r>
            <a:r>
              <a:rPr lang="en-US" sz="3400" noProof="0" dirty="0" smtClean="0">
                <a:solidFill>
                  <a:srgbClr val="1F497D"/>
                </a:solidFill>
                <a:latin typeface="Georgia" panose="02040502050405020303" pitchFamily="18" charset="0"/>
                <a:cs typeface="Arial"/>
              </a:rPr>
              <a:t> </a:t>
            </a:r>
            <a:r>
              <a:rPr lang="en-US" sz="3400" noProof="0" dirty="0" err="1" smtClean="0">
                <a:solidFill>
                  <a:srgbClr val="1F497D"/>
                </a:solidFill>
                <a:latin typeface="Georgia" panose="02040502050405020303" pitchFamily="18" charset="0"/>
                <a:cs typeface="Arial"/>
              </a:rPr>
              <a:t>Electr</a:t>
            </a:r>
            <a:r>
              <a:rPr lang="es-MX" sz="3400" noProof="0" dirty="0" err="1" smtClean="0">
                <a:solidFill>
                  <a:srgbClr val="1F497D"/>
                </a:solidFill>
                <a:latin typeface="Georgia" panose="02040502050405020303" pitchFamily="18" charset="0"/>
                <a:cs typeface="Arial"/>
              </a:rPr>
              <a:t>ónica</a:t>
            </a:r>
            <a:r>
              <a:rPr lang="es-MX" sz="3400" noProof="0" dirty="0" smtClean="0">
                <a:solidFill>
                  <a:srgbClr val="1F497D"/>
                </a:solidFill>
                <a:latin typeface="Georgia" panose="02040502050405020303" pitchFamily="18" charset="0"/>
                <a:cs typeface="Arial"/>
              </a:rPr>
              <a:t> de Fondos</a:t>
            </a:r>
            <a:endParaRPr kumimoji="0" lang="en-US" sz="3400" b="0" i="0" u="none" strike="noStrike" kern="1200" cap="none" spc="0" normalizeH="0" baseline="0" noProof="0" dirty="0">
              <a:ln>
                <a:noFill/>
              </a:ln>
              <a:solidFill>
                <a:srgbClr val="1F497D"/>
              </a:solidFill>
              <a:effectLst/>
              <a:uLnTx/>
              <a:uFillTx/>
              <a:latin typeface="Georgia" panose="02040502050405020303" pitchFamily="18" charset="0"/>
              <a:cs typeface="Arial"/>
            </a:endParaRPr>
          </a:p>
        </p:txBody>
      </p:sp>
      <p:sp>
        <p:nvSpPr>
          <p:cNvPr id="2" name="Title 1"/>
          <p:cNvSpPr>
            <a:spLocks noGrp="1"/>
          </p:cNvSpPr>
          <p:nvPr>
            <p:ph type="title"/>
          </p:nvPr>
        </p:nvSpPr>
        <p:spPr>
          <a:xfrm>
            <a:off x="1752600" y="123984"/>
            <a:ext cx="8763000" cy="533400"/>
          </a:xfrm>
        </p:spPr>
        <p:txBody>
          <a:bodyPr>
            <a:noAutofit/>
          </a:bodyPr>
          <a:lstStyle/>
          <a:p>
            <a:pPr algn="ctr"/>
            <a:r>
              <a:rPr lang="es-MX" sz="3400" dirty="0" smtClean="0">
                <a:latin typeface="Arial" panose="020B0604020202020204" pitchFamily="34" charset="0"/>
                <a:cs typeface="Arial" panose="020B0604020202020204" pitchFamily="34" charset="0"/>
              </a:rPr>
              <a:t>PASO 3: OPCIONES PARA APORTAR</a:t>
            </a:r>
            <a:endParaRPr lang="en-US" sz="3400" dirty="0">
              <a:latin typeface="Arial" panose="020B0604020202020204" pitchFamily="34" charset="0"/>
              <a:cs typeface="Arial" panose="020B0604020202020204" pitchFamily="34" charset="0"/>
            </a:endParaRPr>
          </a:p>
        </p:txBody>
      </p:sp>
      <p:pic>
        <p:nvPicPr>
          <p:cNvPr id="4" name="Picture 3"/>
          <p:cNvPicPr/>
          <p:nvPr/>
        </p:nvPicPr>
        <p:blipFill rotWithShape="1">
          <a:blip r:embed="rId4" cstate="email">
            <a:extLst>
              <a:ext uri="{28A0092B-C50C-407E-A947-70E740481C1C}">
                <a14:useLocalDpi xmlns:a14="http://schemas.microsoft.com/office/drawing/2010/main"/>
              </a:ext>
            </a:extLst>
          </a:blip>
          <a:srcRect l="27129" t="16575" r="27751" b="6261"/>
          <a:stretch/>
        </p:blipFill>
        <p:spPr bwMode="auto">
          <a:xfrm>
            <a:off x="8525905" y="1093075"/>
            <a:ext cx="3424358" cy="2426897"/>
          </a:xfrm>
          <a:prstGeom prst="rect">
            <a:avLst/>
          </a:prstGeom>
          <a:ln>
            <a:noFill/>
          </a:ln>
          <a:extLst>
            <a:ext uri="{53640926-AAD7-44D8-BBD7-CCE9431645EC}">
              <a14:shadowObscured xmlns:a14="http://schemas.microsoft.com/office/drawing/2010/main"/>
            </a:ext>
          </a:extLst>
        </p:spPr>
      </p:pic>
      <p:pic>
        <p:nvPicPr>
          <p:cNvPr id="5"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755" t="10759"/>
          <a:stretch/>
        </p:blipFill>
        <p:spPr bwMode="auto">
          <a:xfrm>
            <a:off x="8405936" y="4088524"/>
            <a:ext cx="3664295" cy="265385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843839" y="5317547"/>
            <a:ext cx="2069638" cy="132874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609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764" y="190555"/>
            <a:ext cx="11248698" cy="487362"/>
          </a:xfrm>
        </p:spPr>
        <p:txBody>
          <a:bodyPr>
            <a:noAutofit/>
          </a:bodyPr>
          <a:lstStyle/>
          <a:p>
            <a:pPr algn="ctr"/>
            <a:r>
              <a:rPr lang="es-MX" sz="3600" dirty="0" smtClean="0"/>
              <a:t>PASO 4. ELABORAR PLAN DE RECAUDACIÓN DE FONDOS</a:t>
            </a:r>
            <a:endParaRPr lang="en-US" sz="3600" dirty="0"/>
          </a:p>
        </p:txBody>
      </p:sp>
      <p:sp>
        <p:nvSpPr>
          <p:cNvPr id="6" name="Text Box 1"/>
          <p:cNvSpPr txBox="1">
            <a:spLocks noChangeArrowheads="1"/>
          </p:cNvSpPr>
          <p:nvPr/>
        </p:nvSpPr>
        <p:spPr bwMode="auto">
          <a:xfrm>
            <a:off x="396764" y="914401"/>
            <a:ext cx="1179523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264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pitchFamily="2" charset="-122"/>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pitchFamily="2" charset="-122"/>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pitchFamily="2" charset="-122"/>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pitchFamily="2" charset="-122"/>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charset="0"/>
                <a:ea typeface="SimSun" pitchFamily="2" charset="-122"/>
              </a:defRPr>
            </a:lvl9pPr>
          </a:lstStyle>
          <a:p>
            <a:pPr eaLnBrk="1">
              <a:lnSpc>
                <a:spcPct val="93000"/>
              </a:lnSpc>
              <a:buClr>
                <a:srgbClr val="000000"/>
              </a:buClr>
              <a:buSzPct val="100000"/>
              <a:buFont typeface="Times New Roman" pitchFamily="18" charset="0"/>
              <a:buNone/>
              <a:defRPr/>
            </a:pPr>
            <a:r>
              <a:rPr lang="en-US" sz="1700" b="1" dirty="0" smtClean="0">
                <a:solidFill>
                  <a:schemeClr val="tx2"/>
                </a:solidFill>
              </a:rPr>
              <a:t>META: $15,000</a:t>
            </a:r>
          </a:p>
          <a:p>
            <a:pPr eaLnBrk="1">
              <a:lnSpc>
                <a:spcPct val="93000"/>
              </a:lnSpc>
              <a:buClr>
                <a:srgbClr val="000000"/>
              </a:buClr>
              <a:buSzPct val="100000"/>
              <a:buFont typeface="Times New Roman" pitchFamily="18" charset="0"/>
              <a:buNone/>
              <a:defRPr/>
            </a:pPr>
            <a:endParaRPr lang="en-US" sz="1700" b="1" dirty="0" smtClean="0">
              <a:solidFill>
                <a:schemeClr val="tx2"/>
              </a:solidFill>
            </a:endParaRPr>
          </a:p>
          <a:p>
            <a:pPr eaLnBrk="1">
              <a:lnSpc>
                <a:spcPct val="93000"/>
              </a:lnSpc>
              <a:buClr>
                <a:srgbClr val="000000"/>
              </a:buClr>
              <a:buSzPct val="100000"/>
              <a:buFont typeface="Times New Roman" pitchFamily="18" charset="0"/>
              <a:buNone/>
              <a:defRPr/>
            </a:pPr>
            <a:r>
              <a:rPr lang="en-US" sz="1700" b="1" dirty="0" smtClean="0">
                <a:solidFill>
                  <a:schemeClr val="tx2"/>
                </a:solidFill>
              </a:rPr>
              <a:t>FECHA LÍMITE: </a:t>
            </a:r>
            <a:r>
              <a:rPr lang="en-US" sz="1700" b="1" dirty="0" err="1" smtClean="0">
                <a:solidFill>
                  <a:schemeClr val="tx2"/>
                </a:solidFill>
              </a:rPr>
              <a:t>Junio</a:t>
            </a:r>
            <a:r>
              <a:rPr lang="en-US" sz="1700" b="1" dirty="0" smtClean="0">
                <a:solidFill>
                  <a:schemeClr val="tx2"/>
                </a:solidFill>
              </a:rPr>
              <a:t> 30, 2019 (end of FY 2019)</a:t>
            </a:r>
          </a:p>
          <a:p>
            <a:pPr algn="ctr" eaLnBrk="1">
              <a:lnSpc>
                <a:spcPct val="93000"/>
              </a:lnSpc>
              <a:buClr>
                <a:srgbClr val="000000"/>
              </a:buClr>
              <a:buSzPct val="100000"/>
              <a:buFont typeface="Times New Roman" pitchFamily="18" charset="0"/>
              <a:buNone/>
              <a:defRPr/>
            </a:pPr>
            <a:endParaRPr lang="en-US" sz="1700" dirty="0" smtClean="0">
              <a:solidFill>
                <a:schemeClr val="tx2"/>
              </a:solidFill>
            </a:endParaRPr>
          </a:p>
          <a:p>
            <a:pPr eaLnBrk="1">
              <a:lnSpc>
                <a:spcPct val="93000"/>
              </a:lnSpc>
              <a:buClr>
                <a:srgbClr val="000000"/>
              </a:buClr>
              <a:buSzPct val="100000"/>
              <a:buFont typeface="Times New Roman" pitchFamily="18" charset="0"/>
              <a:buNone/>
              <a:defRPr/>
            </a:pPr>
            <a:r>
              <a:rPr lang="en-US" sz="1700" b="1" dirty="0" err="1" smtClean="0">
                <a:solidFill>
                  <a:schemeClr val="tx2"/>
                </a:solidFill>
              </a:rPr>
              <a:t>Metas</a:t>
            </a:r>
            <a:r>
              <a:rPr lang="en-US" sz="1700" b="1" dirty="0" smtClean="0">
                <a:solidFill>
                  <a:schemeClr val="tx2"/>
                </a:solidFill>
              </a:rPr>
              <a:t> para </a:t>
            </a:r>
            <a:r>
              <a:rPr lang="en-US" sz="1700" b="1" dirty="0" err="1" smtClean="0">
                <a:solidFill>
                  <a:schemeClr val="tx2"/>
                </a:solidFill>
              </a:rPr>
              <a:t>socios</a:t>
            </a:r>
            <a:r>
              <a:rPr lang="en-US" sz="1700" b="1" dirty="0" smtClean="0">
                <a:solidFill>
                  <a:schemeClr val="tx2"/>
                </a:solidFill>
              </a:rPr>
              <a:t>:</a:t>
            </a:r>
          </a:p>
          <a:p>
            <a:pPr marL="342900" indent="-342900" eaLnBrk="1">
              <a:lnSpc>
                <a:spcPct val="93000"/>
              </a:lnSpc>
              <a:buClr>
                <a:srgbClr val="000000"/>
              </a:buClr>
              <a:buSzPct val="100000"/>
              <a:buFont typeface="Arial" pitchFamily="34" charset="0"/>
              <a:buChar char="•"/>
              <a:defRPr/>
            </a:pPr>
            <a:r>
              <a:rPr lang="en-US" sz="1700" dirty="0" err="1" smtClean="0">
                <a:solidFill>
                  <a:schemeClr val="tx2"/>
                </a:solidFill>
              </a:rPr>
              <a:t>Lograr</a:t>
            </a:r>
            <a:r>
              <a:rPr lang="en-US" sz="1700" dirty="0" smtClean="0">
                <a:solidFill>
                  <a:schemeClr val="tx2"/>
                </a:solidFill>
              </a:rPr>
              <a:t> que al </a:t>
            </a:r>
            <a:r>
              <a:rPr lang="en-US" sz="1700" dirty="0" err="1" smtClean="0">
                <a:solidFill>
                  <a:schemeClr val="tx2"/>
                </a:solidFill>
              </a:rPr>
              <a:t>menos</a:t>
            </a:r>
            <a:r>
              <a:rPr lang="en-US" sz="1700" dirty="0" smtClean="0">
                <a:solidFill>
                  <a:schemeClr val="tx2"/>
                </a:solidFill>
              </a:rPr>
              <a:t> 4 </a:t>
            </a:r>
            <a:r>
              <a:rPr lang="en-US" sz="1700" dirty="0" err="1" smtClean="0">
                <a:solidFill>
                  <a:schemeClr val="tx2"/>
                </a:solidFill>
              </a:rPr>
              <a:t>donantes</a:t>
            </a:r>
            <a:r>
              <a:rPr lang="en-US" sz="1700" dirty="0" smtClean="0">
                <a:solidFill>
                  <a:schemeClr val="tx2"/>
                </a:solidFill>
              </a:rPr>
              <a:t> </a:t>
            </a:r>
            <a:r>
              <a:rPr lang="en-US" sz="1700" dirty="0" err="1" smtClean="0">
                <a:solidFill>
                  <a:schemeClr val="tx2"/>
                </a:solidFill>
              </a:rPr>
              <a:t>aporten</a:t>
            </a:r>
            <a:r>
              <a:rPr lang="en-US" sz="1700" dirty="0" smtClean="0">
                <a:solidFill>
                  <a:schemeClr val="tx2"/>
                </a:solidFill>
              </a:rPr>
              <a:t>  $1,000 o </a:t>
            </a:r>
            <a:r>
              <a:rPr lang="en-US" sz="1700" dirty="0" err="1" smtClean="0">
                <a:solidFill>
                  <a:schemeClr val="tx2"/>
                </a:solidFill>
              </a:rPr>
              <a:t>más</a:t>
            </a:r>
            <a:r>
              <a:rPr lang="en-US" sz="1700" dirty="0" smtClean="0">
                <a:solidFill>
                  <a:schemeClr val="tx2"/>
                </a:solidFill>
              </a:rPr>
              <a:t> a LFR (</a:t>
            </a:r>
            <a:r>
              <a:rPr lang="en-US" sz="1700" dirty="0" err="1" smtClean="0">
                <a:solidFill>
                  <a:schemeClr val="tx2"/>
                </a:solidFill>
              </a:rPr>
              <a:t>Círculo</a:t>
            </a:r>
            <a:r>
              <a:rPr lang="en-US" sz="1700" dirty="0" smtClean="0">
                <a:solidFill>
                  <a:schemeClr val="tx2"/>
                </a:solidFill>
              </a:rPr>
              <a:t> Paul Harris)</a:t>
            </a:r>
          </a:p>
          <a:p>
            <a:pPr marL="342900" indent="-342900" eaLnBrk="1">
              <a:lnSpc>
                <a:spcPct val="93000"/>
              </a:lnSpc>
              <a:buClr>
                <a:srgbClr val="000000"/>
              </a:buClr>
              <a:buSzPct val="100000"/>
              <a:buFont typeface="Arial" pitchFamily="34" charset="0"/>
              <a:buChar char="•"/>
              <a:defRPr/>
            </a:pPr>
            <a:r>
              <a:rPr lang="en-US" sz="1700" dirty="0" err="1" smtClean="0">
                <a:solidFill>
                  <a:schemeClr val="tx2"/>
                </a:solidFill>
              </a:rPr>
              <a:t>Lograr</a:t>
            </a:r>
            <a:r>
              <a:rPr lang="en-US" sz="1700" dirty="0" smtClean="0">
                <a:solidFill>
                  <a:schemeClr val="tx2"/>
                </a:solidFill>
              </a:rPr>
              <a:t> que </a:t>
            </a:r>
            <a:r>
              <a:rPr lang="en-US" sz="1700" dirty="0" err="1" smtClean="0">
                <a:solidFill>
                  <a:schemeClr val="tx2"/>
                </a:solidFill>
              </a:rPr>
              <a:t>todos</a:t>
            </a:r>
            <a:r>
              <a:rPr lang="en-US" sz="1700" dirty="0" smtClean="0">
                <a:solidFill>
                  <a:schemeClr val="tx2"/>
                </a:solidFill>
              </a:rPr>
              <a:t> </a:t>
            </a:r>
            <a:r>
              <a:rPr lang="en-US" sz="1700" dirty="0" err="1" smtClean="0">
                <a:solidFill>
                  <a:schemeClr val="tx2"/>
                </a:solidFill>
              </a:rPr>
              <a:t>aporten</a:t>
            </a:r>
            <a:r>
              <a:rPr lang="en-US" sz="1700" dirty="0" smtClean="0">
                <a:solidFill>
                  <a:schemeClr val="tx2"/>
                </a:solidFill>
              </a:rPr>
              <a:t> 100 </a:t>
            </a:r>
            <a:r>
              <a:rPr lang="en-US" sz="1700" dirty="0" err="1" smtClean="0">
                <a:solidFill>
                  <a:schemeClr val="tx2"/>
                </a:solidFill>
              </a:rPr>
              <a:t>usd</a:t>
            </a:r>
            <a:r>
              <a:rPr lang="en-US" sz="1700" dirty="0" smtClean="0">
                <a:solidFill>
                  <a:schemeClr val="tx2"/>
                </a:solidFill>
              </a:rPr>
              <a:t>  per capita </a:t>
            </a:r>
            <a:r>
              <a:rPr lang="en-US" sz="1700" dirty="0" err="1" smtClean="0">
                <a:solidFill>
                  <a:schemeClr val="tx2"/>
                </a:solidFill>
              </a:rPr>
              <a:t>en</a:t>
            </a:r>
            <a:r>
              <a:rPr lang="en-US" sz="1700" dirty="0" smtClean="0">
                <a:solidFill>
                  <a:schemeClr val="tx2"/>
                </a:solidFill>
              </a:rPr>
              <a:t> </a:t>
            </a:r>
            <a:r>
              <a:rPr lang="en-US" sz="1700" dirty="0" err="1" smtClean="0">
                <a:solidFill>
                  <a:schemeClr val="tx2"/>
                </a:solidFill>
              </a:rPr>
              <a:t>promedio</a:t>
            </a:r>
            <a:r>
              <a:rPr lang="en-US" sz="1700" dirty="0" smtClean="0">
                <a:solidFill>
                  <a:schemeClr val="tx2"/>
                </a:solidFill>
              </a:rPr>
              <a:t> y al </a:t>
            </a:r>
            <a:r>
              <a:rPr lang="en-US" sz="1700" dirty="0" err="1" smtClean="0">
                <a:solidFill>
                  <a:schemeClr val="tx2"/>
                </a:solidFill>
              </a:rPr>
              <a:t>menos</a:t>
            </a:r>
            <a:r>
              <a:rPr lang="en-US" sz="1700" dirty="0" smtClean="0">
                <a:solidFill>
                  <a:schemeClr val="tx2"/>
                </a:solidFill>
              </a:rPr>
              <a:t> 25 </a:t>
            </a:r>
            <a:r>
              <a:rPr lang="en-US" sz="1700" dirty="0" err="1" smtClean="0">
                <a:solidFill>
                  <a:schemeClr val="tx2"/>
                </a:solidFill>
              </a:rPr>
              <a:t>usd</a:t>
            </a:r>
            <a:r>
              <a:rPr lang="en-US" sz="1700" dirty="0" smtClean="0">
                <a:solidFill>
                  <a:schemeClr val="tx2"/>
                </a:solidFill>
              </a:rPr>
              <a:t> </a:t>
            </a:r>
            <a:r>
              <a:rPr lang="en-US" sz="1700" dirty="0" err="1" smtClean="0">
                <a:solidFill>
                  <a:schemeClr val="tx2"/>
                </a:solidFill>
              </a:rPr>
              <a:t>por</a:t>
            </a:r>
            <a:r>
              <a:rPr lang="en-US" sz="1700" dirty="0" smtClean="0">
                <a:solidFill>
                  <a:schemeClr val="tx2"/>
                </a:solidFill>
              </a:rPr>
              <a:t> socio al </a:t>
            </a:r>
            <a:r>
              <a:rPr lang="en-US" sz="1700" dirty="0" err="1" smtClean="0">
                <a:solidFill>
                  <a:schemeClr val="tx2"/>
                </a:solidFill>
              </a:rPr>
              <a:t>Fondo</a:t>
            </a:r>
            <a:r>
              <a:rPr lang="en-US" sz="1700" dirty="0" smtClean="0">
                <a:solidFill>
                  <a:schemeClr val="tx2"/>
                </a:solidFill>
              </a:rPr>
              <a:t> </a:t>
            </a:r>
            <a:r>
              <a:rPr lang="en-US" sz="1700" dirty="0" err="1" smtClean="0">
                <a:solidFill>
                  <a:schemeClr val="tx2"/>
                </a:solidFill>
              </a:rPr>
              <a:t>Anual</a:t>
            </a:r>
            <a:r>
              <a:rPr lang="en-US" sz="1700" dirty="0" smtClean="0">
                <a:solidFill>
                  <a:schemeClr val="tx2"/>
                </a:solidFill>
              </a:rPr>
              <a:t>.-</a:t>
            </a:r>
            <a:r>
              <a:rPr lang="en-US" sz="1700" dirty="0" err="1" smtClean="0">
                <a:solidFill>
                  <a:schemeClr val="tx2"/>
                </a:solidFill>
              </a:rPr>
              <a:t>Banderin</a:t>
            </a:r>
            <a:r>
              <a:rPr lang="en-US" sz="1700" dirty="0" smtClean="0">
                <a:solidFill>
                  <a:schemeClr val="tx2"/>
                </a:solidFill>
              </a:rPr>
              <a:t> de </a:t>
            </a:r>
            <a:r>
              <a:rPr lang="en-US" sz="1700" dirty="0" err="1" smtClean="0">
                <a:solidFill>
                  <a:schemeClr val="tx2"/>
                </a:solidFill>
              </a:rPr>
              <a:t>reconocimiento</a:t>
            </a:r>
            <a:r>
              <a:rPr lang="en-US" sz="1700" dirty="0" smtClean="0">
                <a:solidFill>
                  <a:schemeClr val="tx2"/>
                </a:solidFill>
              </a:rPr>
              <a:t> EREY</a:t>
            </a:r>
          </a:p>
          <a:p>
            <a:pPr marL="342900" indent="-342900" eaLnBrk="1">
              <a:lnSpc>
                <a:spcPct val="93000"/>
              </a:lnSpc>
              <a:buClr>
                <a:srgbClr val="000000"/>
              </a:buClr>
              <a:buSzPct val="100000"/>
              <a:buFont typeface="Arial" pitchFamily="34" charset="0"/>
              <a:buChar char="•"/>
              <a:defRPr/>
            </a:pPr>
            <a:r>
              <a:rPr lang="es-MX" sz="1700" dirty="0" smtClean="0">
                <a:solidFill>
                  <a:schemeClr val="tx2"/>
                </a:solidFill>
              </a:rPr>
              <a:t>Incrementar el número de socios Paul Harris de mi Club en un 50%- Desafío de puntos!</a:t>
            </a:r>
          </a:p>
          <a:p>
            <a:pPr marL="342900" indent="-342900" eaLnBrk="1">
              <a:lnSpc>
                <a:spcPct val="93000"/>
              </a:lnSpc>
              <a:buClr>
                <a:srgbClr val="000000"/>
              </a:buClr>
              <a:buSzPct val="100000"/>
              <a:buFont typeface="Arial" pitchFamily="34" charset="0"/>
              <a:buChar char="•"/>
              <a:defRPr/>
            </a:pPr>
            <a:r>
              <a:rPr lang="es-MX" sz="1700" dirty="0" smtClean="0">
                <a:solidFill>
                  <a:schemeClr val="tx2"/>
                </a:solidFill>
              </a:rPr>
              <a:t>Tener un nuevo donante mayor por club.</a:t>
            </a:r>
          </a:p>
          <a:p>
            <a:pPr marL="342900" indent="-342900" eaLnBrk="1">
              <a:lnSpc>
                <a:spcPct val="93000"/>
              </a:lnSpc>
              <a:buClr>
                <a:srgbClr val="000000"/>
              </a:buClr>
              <a:buSzPct val="100000"/>
              <a:buFont typeface="Arial" pitchFamily="34" charset="0"/>
              <a:buChar char="•"/>
              <a:defRPr/>
            </a:pPr>
            <a:r>
              <a:rPr lang="es-MX" sz="1700" dirty="0" smtClean="0">
                <a:solidFill>
                  <a:schemeClr val="tx2"/>
                </a:solidFill>
              </a:rPr>
              <a:t>Incrementar la participación de los socios en LFR.</a:t>
            </a:r>
            <a:endParaRPr lang="en-US" sz="1700" dirty="0" smtClean="0">
              <a:solidFill>
                <a:schemeClr val="tx2"/>
              </a:solidFill>
            </a:endParaRPr>
          </a:p>
          <a:p>
            <a:pPr marL="342900" indent="-342900" eaLnBrk="1">
              <a:lnSpc>
                <a:spcPct val="93000"/>
              </a:lnSpc>
              <a:buClr>
                <a:srgbClr val="000000"/>
              </a:buClr>
              <a:buSzPct val="100000"/>
              <a:buFont typeface="Arial" pitchFamily="34" charset="0"/>
              <a:buChar char="•"/>
              <a:defRPr/>
            </a:pPr>
            <a:r>
              <a:rPr lang="en-US" sz="1700" dirty="0" err="1" smtClean="0">
                <a:solidFill>
                  <a:schemeClr val="tx2"/>
                </a:solidFill>
              </a:rPr>
              <a:t>Tener</a:t>
            </a:r>
            <a:r>
              <a:rPr lang="en-US" sz="1700" dirty="0" smtClean="0">
                <a:solidFill>
                  <a:schemeClr val="tx2"/>
                </a:solidFill>
              </a:rPr>
              <a:t> </a:t>
            </a:r>
            <a:r>
              <a:rPr lang="en-US" sz="1700" dirty="0" err="1" smtClean="0">
                <a:solidFill>
                  <a:schemeClr val="tx2"/>
                </a:solidFill>
              </a:rPr>
              <a:t>por</a:t>
            </a:r>
            <a:r>
              <a:rPr lang="en-US" sz="1700" dirty="0" smtClean="0">
                <a:solidFill>
                  <a:schemeClr val="tx2"/>
                </a:solidFill>
              </a:rPr>
              <a:t> lo </a:t>
            </a:r>
            <a:r>
              <a:rPr lang="en-US" sz="1700" dirty="0" err="1" smtClean="0">
                <a:solidFill>
                  <a:schemeClr val="tx2"/>
                </a:solidFill>
              </a:rPr>
              <a:t>menos</a:t>
            </a:r>
            <a:r>
              <a:rPr lang="en-US" sz="1700" dirty="0" smtClean="0">
                <a:solidFill>
                  <a:schemeClr val="tx2"/>
                </a:solidFill>
              </a:rPr>
              <a:t> un </a:t>
            </a:r>
            <a:r>
              <a:rPr lang="en-US" sz="1700" dirty="0" err="1" smtClean="0">
                <a:solidFill>
                  <a:schemeClr val="tx2"/>
                </a:solidFill>
              </a:rPr>
              <a:t>propecto</a:t>
            </a:r>
            <a:r>
              <a:rPr lang="en-US" sz="1700" dirty="0" smtClean="0">
                <a:solidFill>
                  <a:schemeClr val="tx2"/>
                </a:solidFill>
              </a:rPr>
              <a:t> para </a:t>
            </a:r>
            <a:r>
              <a:rPr lang="en-US" sz="1700" dirty="0" err="1" smtClean="0">
                <a:solidFill>
                  <a:schemeClr val="tx2"/>
                </a:solidFill>
              </a:rPr>
              <a:t>efectuar</a:t>
            </a:r>
            <a:r>
              <a:rPr lang="en-US" sz="1700" dirty="0" smtClean="0">
                <a:solidFill>
                  <a:schemeClr val="tx2"/>
                </a:solidFill>
              </a:rPr>
              <a:t> </a:t>
            </a:r>
            <a:r>
              <a:rPr lang="en-US" sz="1700" dirty="0" err="1" smtClean="0">
                <a:solidFill>
                  <a:schemeClr val="tx2"/>
                </a:solidFill>
              </a:rPr>
              <a:t>una</a:t>
            </a:r>
            <a:r>
              <a:rPr lang="en-US" sz="1700" dirty="0" smtClean="0">
                <a:solidFill>
                  <a:schemeClr val="tx2"/>
                </a:solidFill>
              </a:rPr>
              <a:t> </a:t>
            </a:r>
            <a:r>
              <a:rPr lang="en-US" sz="1700" dirty="0" err="1" smtClean="0">
                <a:solidFill>
                  <a:schemeClr val="tx2"/>
                </a:solidFill>
              </a:rPr>
              <a:t>donación</a:t>
            </a:r>
            <a:r>
              <a:rPr lang="en-US" sz="1700" dirty="0" smtClean="0">
                <a:solidFill>
                  <a:schemeClr val="tx2"/>
                </a:solidFill>
              </a:rPr>
              <a:t> </a:t>
            </a:r>
            <a:r>
              <a:rPr lang="en-US" sz="1700" dirty="0" err="1" smtClean="0">
                <a:solidFill>
                  <a:schemeClr val="tx2"/>
                </a:solidFill>
              </a:rPr>
              <a:t>extraordinaria</a:t>
            </a:r>
            <a:r>
              <a:rPr lang="en-US" sz="1700" dirty="0" smtClean="0">
                <a:solidFill>
                  <a:schemeClr val="tx2"/>
                </a:solidFill>
              </a:rPr>
              <a:t> a LFR.</a:t>
            </a:r>
          </a:p>
          <a:p>
            <a:pPr marL="342900" indent="-342900" eaLnBrk="1">
              <a:lnSpc>
                <a:spcPct val="93000"/>
              </a:lnSpc>
              <a:buClr>
                <a:srgbClr val="000000"/>
              </a:buClr>
              <a:buSzPct val="100000"/>
              <a:buFont typeface="Arial" pitchFamily="34" charset="0"/>
              <a:buChar char="•"/>
              <a:defRPr/>
            </a:pPr>
            <a:r>
              <a:rPr lang="es-MX" sz="1700" dirty="0" smtClean="0">
                <a:solidFill>
                  <a:schemeClr val="tx2"/>
                </a:solidFill>
              </a:rPr>
              <a:t>Lograr que al menos el 50% de los socios estén inscritos en Rotary </a:t>
            </a:r>
            <a:r>
              <a:rPr lang="es-MX" sz="1700" dirty="0" err="1" smtClean="0">
                <a:solidFill>
                  <a:schemeClr val="tx2"/>
                </a:solidFill>
              </a:rPr>
              <a:t>Direct</a:t>
            </a:r>
            <a:r>
              <a:rPr lang="es-MX" sz="1700" dirty="0" smtClean="0">
                <a:solidFill>
                  <a:schemeClr val="tx2"/>
                </a:solidFill>
              </a:rPr>
              <a:t>.</a:t>
            </a:r>
            <a:endParaRPr lang="en-US" sz="1700" dirty="0" smtClean="0">
              <a:solidFill>
                <a:schemeClr val="tx2"/>
              </a:solidFill>
            </a:endParaRPr>
          </a:p>
          <a:p>
            <a:pPr marL="342900" indent="-342900" eaLnBrk="1">
              <a:lnSpc>
                <a:spcPct val="93000"/>
              </a:lnSpc>
              <a:buClr>
                <a:srgbClr val="000000"/>
              </a:buClr>
              <a:buSzPct val="100000"/>
              <a:buFont typeface="Arial" pitchFamily="34" charset="0"/>
              <a:buChar char="•"/>
              <a:defRPr/>
            </a:pPr>
            <a:r>
              <a:rPr lang="en-US" sz="1700" dirty="0" err="1" smtClean="0">
                <a:solidFill>
                  <a:schemeClr val="tx2"/>
                </a:solidFill>
              </a:rPr>
              <a:t>Recaudar</a:t>
            </a:r>
            <a:r>
              <a:rPr lang="en-US" sz="1700" dirty="0" smtClean="0">
                <a:solidFill>
                  <a:schemeClr val="tx2"/>
                </a:solidFill>
              </a:rPr>
              <a:t>: 10,000 </a:t>
            </a:r>
            <a:r>
              <a:rPr lang="en-US" sz="1700" dirty="0" err="1" smtClean="0">
                <a:solidFill>
                  <a:schemeClr val="tx2"/>
                </a:solidFill>
              </a:rPr>
              <a:t>usd</a:t>
            </a:r>
            <a:endParaRPr lang="en-US" sz="1700" dirty="0" smtClean="0">
              <a:solidFill>
                <a:schemeClr val="tx2"/>
              </a:solidFill>
            </a:endParaRPr>
          </a:p>
          <a:p>
            <a:pPr eaLnBrk="1">
              <a:lnSpc>
                <a:spcPct val="93000"/>
              </a:lnSpc>
              <a:buClr>
                <a:srgbClr val="000000"/>
              </a:buClr>
              <a:buSzPct val="100000"/>
              <a:defRPr/>
            </a:pPr>
            <a:endParaRPr lang="en-US" sz="1700" dirty="0" smtClean="0">
              <a:solidFill>
                <a:schemeClr val="tx2"/>
              </a:solidFill>
            </a:endParaRPr>
          </a:p>
          <a:p>
            <a:pPr eaLnBrk="1">
              <a:lnSpc>
                <a:spcPct val="93000"/>
              </a:lnSpc>
              <a:buClr>
                <a:srgbClr val="000000"/>
              </a:buClr>
              <a:buSzPct val="100000"/>
              <a:buFont typeface="Times New Roman" pitchFamily="18" charset="0"/>
              <a:buNone/>
              <a:defRPr/>
            </a:pPr>
            <a:r>
              <a:rPr lang="en-US" sz="1700" b="1" dirty="0" err="1" smtClean="0">
                <a:solidFill>
                  <a:schemeClr val="tx2"/>
                </a:solidFill>
              </a:rPr>
              <a:t>Metas</a:t>
            </a:r>
            <a:r>
              <a:rPr lang="en-US" sz="1700" b="1" dirty="0" smtClean="0">
                <a:solidFill>
                  <a:schemeClr val="tx2"/>
                </a:solidFill>
              </a:rPr>
              <a:t> para </a:t>
            </a:r>
            <a:r>
              <a:rPr lang="en-US" sz="1700" b="1" dirty="0" err="1" smtClean="0">
                <a:solidFill>
                  <a:schemeClr val="tx2"/>
                </a:solidFill>
              </a:rPr>
              <a:t>subvenciones</a:t>
            </a:r>
            <a:r>
              <a:rPr lang="en-US" sz="1700" b="1" dirty="0" smtClean="0">
                <a:solidFill>
                  <a:schemeClr val="tx2"/>
                </a:solidFill>
              </a:rPr>
              <a:t>:</a:t>
            </a:r>
          </a:p>
          <a:p>
            <a:pPr marL="342900" indent="-342900" eaLnBrk="1">
              <a:lnSpc>
                <a:spcPct val="93000"/>
              </a:lnSpc>
              <a:buClr>
                <a:srgbClr val="000000"/>
              </a:buClr>
              <a:buSzPct val="100000"/>
              <a:buFont typeface="Arial" pitchFamily="34" charset="0"/>
              <a:buChar char="•"/>
              <a:defRPr/>
            </a:pPr>
            <a:r>
              <a:rPr lang="en-US" sz="1700" dirty="0" err="1" smtClean="0">
                <a:solidFill>
                  <a:schemeClr val="tx2"/>
                </a:solidFill>
              </a:rPr>
              <a:t>Aplicar</a:t>
            </a:r>
            <a:r>
              <a:rPr lang="en-US" sz="1700" dirty="0" smtClean="0">
                <a:solidFill>
                  <a:schemeClr val="tx2"/>
                </a:solidFill>
              </a:rPr>
              <a:t> a </a:t>
            </a:r>
            <a:r>
              <a:rPr lang="en-US" sz="1700" dirty="0" err="1" smtClean="0">
                <a:solidFill>
                  <a:schemeClr val="tx2"/>
                </a:solidFill>
              </a:rPr>
              <a:t>una</a:t>
            </a:r>
            <a:r>
              <a:rPr lang="en-US" sz="1700" dirty="0" smtClean="0">
                <a:solidFill>
                  <a:schemeClr val="tx2"/>
                </a:solidFill>
              </a:rPr>
              <a:t> </a:t>
            </a:r>
            <a:r>
              <a:rPr lang="en-US" sz="1700" dirty="0" err="1" smtClean="0">
                <a:solidFill>
                  <a:schemeClr val="tx2"/>
                </a:solidFill>
              </a:rPr>
              <a:t>subvención</a:t>
            </a:r>
            <a:r>
              <a:rPr lang="en-US" sz="1700" dirty="0" smtClean="0">
                <a:solidFill>
                  <a:schemeClr val="tx2"/>
                </a:solidFill>
              </a:rPr>
              <a:t> global </a:t>
            </a:r>
          </a:p>
          <a:p>
            <a:pPr eaLnBrk="1">
              <a:lnSpc>
                <a:spcPct val="93000"/>
              </a:lnSpc>
              <a:buClr>
                <a:srgbClr val="000000"/>
              </a:buClr>
              <a:buSzPct val="100000"/>
              <a:buFont typeface="Times New Roman" pitchFamily="18" charset="0"/>
              <a:buNone/>
              <a:defRPr/>
            </a:pPr>
            <a:endParaRPr lang="en-US" sz="1700" dirty="0" smtClean="0">
              <a:solidFill>
                <a:schemeClr val="tx2"/>
              </a:solidFill>
            </a:endParaRPr>
          </a:p>
          <a:p>
            <a:pPr eaLnBrk="1">
              <a:lnSpc>
                <a:spcPct val="93000"/>
              </a:lnSpc>
              <a:buClr>
                <a:srgbClr val="000000"/>
              </a:buClr>
              <a:buSzPct val="100000"/>
              <a:buFont typeface="Times New Roman" pitchFamily="18" charset="0"/>
              <a:buNone/>
              <a:defRPr/>
            </a:pPr>
            <a:r>
              <a:rPr lang="en-US" sz="1700" b="1" dirty="0" err="1" smtClean="0">
                <a:solidFill>
                  <a:schemeClr val="tx2"/>
                </a:solidFill>
              </a:rPr>
              <a:t>Metas</a:t>
            </a:r>
            <a:r>
              <a:rPr lang="en-US" sz="1700" b="1" dirty="0" smtClean="0">
                <a:solidFill>
                  <a:schemeClr val="tx2"/>
                </a:solidFill>
              </a:rPr>
              <a:t> de </a:t>
            </a:r>
            <a:r>
              <a:rPr lang="en-US" sz="1700" b="1" dirty="0" err="1" smtClean="0">
                <a:solidFill>
                  <a:schemeClr val="tx2"/>
                </a:solidFill>
              </a:rPr>
              <a:t>eventos</a:t>
            </a:r>
            <a:r>
              <a:rPr lang="en-US" sz="1700" b="1" dirty="0" smtClean="0">
                <a:solidFill>
                  <a:schemeClr val="tx2"/>
                </a:solidFill>
              </a:rPr>
              <a:t>:</a:t>
            </a:r>
          </a:p>
          <a:p>
            <a:pPr marL="342900" indent="-342900" eaLnBrk="1">
              <a:lnSpc>
                <a:spcPct val="93000"/>
              </a:lnSpc>
              <a:buClr>
                <a:srgbClr val="000000"/>
              </a:buClr>
              <a:buSzPct val="100000"/>
              <a:buFont typeface="Arial" pitchFamily="34" charset="0"/>
              <a:buChar char="•"/>
              <a:defRPr/>
            </a:pPr>
            <a:r>
              <a:rPr lang="en-US" sz="1700" dirty="0" err="1" smtClean="0">
                <a:solidFill>
                  <a:schemeClr val="tx2"/>
                </a:solidFill>
              </a:rPr>
              <a:t>Conseguir</a:t>
            </a:r>
            <a:r>
              <a:rPr lang="en-US" sz="1700" dirty="0" smtClean="0">
                <a:solidFill>
                  <a:schemeClr val="tx2"/>
                </a:solidFill>
              </a:rPr>
              <a:t> </a:t>
            </a:r>
            <a:r>
              <a:rPr lang="en-US" sz="1700" dirty="0" err="1" smtClean="0">
                <a:solidFill>
                  <a:schemeClr val="tx2"/>
                </a:solidFill>
              </a:rPr>
              <a:t>patrocinadores</a:t>
            </a:r>
            <a:r>
              <a:rPr lang="en-US" sz="1700" dirty="0" smtClean="0">
                <a:solidFill>
                  <a:schemeClr val="tx2"/>
                </a:solidFill>
              </a:rPr>
              <a:t> para </a:t>
            </a:r>
            <a:r>
              <a:rPr lang="en-US" sz="1700" dirty="0" err="1" smtClean="0">
                <a:solidFill>
                  <a:schemeClr val="tx2"/>
                </a:solidFill>
              </a:rPr>
              <a:t>poder</a:t>
            </a:r>
            <a:r>
              <a:rPr lang="en-US" sz="1700" dirty="0" smtClean="0">
                <a:solidFill>
                  <a:schemeClr val="tx2"/>
                </a:solidFill>
              </a:rPr>
              <a:t> </a:t>
            </a:r>
            <a:r>
              <a:rPr lang="en-US" sz="1700" dirty="0" err="1" smtClean="0">
                <a:solidFill>
                  <a:schemeClr val="tx2"/>
                </a:solidFill>
              </a:rPr>
              <a:t>hacer</a:t>
            </a:r>
            <a:r>
              <a:rPr lang="en-US" sz="1700" dirty="0" smtClean="0">
                <a:solidFill>
                  <a:schemeClr val="tx2"/>
                </a:solidFill>
              </a:rPr>
              <a:t> </a:t>
            </a:r>
            <a:r>
              <a:rPr lang="en-US" sz="1700" dirty="0" err="1" smtClean="0">
                <a:solidFill>
                  <a:schemeClr val="tx2"/>
                </a:solidFill>
              </a:rPr>
              <a:t>una</a:t>
            </a:r>
            <a:r>
              <a:rPr lang="en-US" sz="1700" dirty="0" smtClean="0">
                <a:solidFill>
                  <a:schemeClr val="tx2"/>
                </a:solidFill>
              </a:rPr>
              <a:t> </a:t>
            </a:r>
            <a:r>
              <a:rPr lang="en-US" sz="1700" dirty="0" err="1" smtClean="0">
                <a:solidFill>
                  <a:schemeClr val="tx2"/>
                </a:solidFill>
              </a:rPr>
              <a:t>cena</a:t>
            </a:r>
            <a:r>
              <a:rPr lang="en-US" sz="1700" dirty="0" smtClean="0">
                <a:solidFill>
                  <a:schemeClr val="tx2"/>
                </a:solidFill>
              </a:rPr>
              <a:t> de </a:t>
            </a:r>
            <a:r>
              <a:rPr lang="en-US" sz="1700" dirty="0" err="1" smtClean="0">
                <a:solidFill>
                  <a:schemeClr val="tx2"/>
                </a:solidFill>
              </a:rPr>
              <a:t>recaudación</a:t>
            </a:r>
            <a:r>
              <a:rPr lang="en-US" sz="1700" dirty="0" smtClean="0">
                <a:solidFill>
                  <a:schemeClr val="tx2"/>
                </a:solidFill>
              </a:rPr>
              <a:t> de </a:t>
            </a:r>
            <a:r>
              <a:rPr lang="en-US" sz="1700" dirty="0" err="1" smtClean="0">
                <a:solidFill>
                  <a:schemeClr val="tx2"/>
                </a:solidFill>
              </a:rPr>
              <a:t>fondos</a:t>
            </a:r>
            <a:r>
              <a:rPr lang="en-US" sz="1700" dirty="0" smtClean="0">
                <a:solidFill>
                  <a:schemeClr val="tx2"/>
                </a:solidFill>
              </a:rPr>
              <a:t> </a:t>
            </a:r>
            <a:r>
              <a:rPr lang="en-US" sz="1700" dirty="0" err="1" smtClean="0">
                <a:solidFill>
                  <a:schemeClr val="tx2"/>
                </a:solidFill>
              </a:rPr>
              <a:t>anual</a:t>
            </a:r>
            <a:r>
              <a:rPr lang="en-US" sz="1700" dirty="0" smtClean="0">
                <a:solidFill>
                  <a:schemeClr val="tx2"/>
                </a:solidFill>
              </a:rPr>
              <a:t>.</a:t>
            </a:r>
          </a:p>
          <a:p>
            <a:pPr marL="342900" indent="-342900" eaLnBrk="1">
              <a:lnSpc>
                <a:spcPct val="93000"/>
              </a:lnSpc>
              <a:buClr>
                <a:srgbClr val="000000"/>
              </a:buClr>
              <a:buSzPct val="100000"/>
              <a:buFont typeface="Arial" pitchFamily="34" charset="0"/>
              <a:buChar char="•"/>
              <a:defRPr/>
            </a:pPr>
            <a:r>
              <a:rPr lang="es-MX" sz="1700" dirty="0" smtClean="0">
                <a:solidFill>
                  <a:schemeClr val="tx2"/>
                </a:solidFill>
              </a:rPr>
              <a:t>Recaudar: 5,000 </a:t>
            </a:r>
            <a:r>
              <a:rPr lang="es-MX" sz="1700" dirty="0" err="1" smtClean="0">
                <a:solidFill>
                  <a:schemeClr val="tx2"/>
                </a:solidFill>
              </a:rPr>
              <a:t>usd</a:t>
            </a:r>
            <a:endParaRPr lang="en-US" sz="1700" dirty="0" smtClean="0">
              <a:solidFill>
                <a:schemeClr val="tx2"/>
              </a:solidFill>
            </a:endParaRPr>
          </a:p>
          <a:p>
            <a:pPr eaLnBrk="1">
              <a:lnSpc>
                <a:spcPct val="93000"/>
              </a:lnSpc>
              <a:buClr>
                <a:srgbClr val="000000"/>
              </a:buClr>
              <a:buSzPct val="100000"/>
              <a:buFont typeface="Times New Roman" pitchFamily="18" charset="0"/>
              <a:buNone/>
              <a:defRPr/>
            </a:pPr>
            <a:endParaRPr lang="en-US" sz="500" b="1" dirty="0" smtClean="0">
              <a:solidFill>
                <a:srgbClr val="000000"/>
              </a:solidFill>
            </a:endParaRPr>
          </a:p>
        </p:txBody>
      </p:sp>
    </p:spTree>
    <p:extLst>
      <p:ext uri="{BB962C8B-B14F-4D97-AF65-F5344CB8AC3E}">
        <p14:creationId xmlns:p14="http://schemas.microsoft.com/office/powerpoint/2010/main" val="6270956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Imagen" descr="IMG_0407.JPG"/>
          <p:cNvPicPr>
            <a:picLocks noGrp="1" noChangeAspect="1"/>
          </p:cNvPicPr>
          <p:nvPr>
            <p:ph idx="1"/>
          </p:nvPr>
        </p:nvPicPr>
        <p:blipFill>
          <a:blip r:embed="rId2" cstate="print"/>
          <a:stretch>
            <a:fillRect/>
          </a:stretch>
        </p:blipFill>
        <p:spPr>
          <a:xfrm>
            <a:off x="7038009" y="1527600"/>
            <a:ext cx="4172297" cy="4172297"/>
          </a:xfrm>
          <a:prstGeom prst="rect">
            <a:avLst/>
          </a:prstGeom>
        </p:spPr>
      </p:pic>
      <p:sp>
        <p:nvSpPr>
          <p:cNvPr id="5" name="TextBox 4"/>
          <p:cNvSpPr txBox="1"/>
          <p:nvPr/>
        </p:nvSpPr>
        <p:spPr>
          <a:xfrm>
            <a:off x="4417621" y="2802577"/>
            <a:ext cx="2998257" cy="923330"/>
          </a:xfrm>
          <a:prstGeom prst="rect">
            <a:avLst/>
          </a:prstGeom>
          <a:noFill/>
        </p:spPr>
        <p:txBody>
          <a:bodyPr wrap="none" rtlCol="0">
            <a:spAutoFit/>
          </a:bodyPr>
          <a:lstStyle/>
          <a:p>
            <a:r>
              <a:rPr lang="es-MX" sz="5400" dirty="0" smtClean="0"/>
              <a:t>EJERCICIO</a:t>
            </a:r>
            <a:endParaRPr lang="en-US" sz="5400" dirty="0"/>
          </a:p>
        </p:txBody>
      </p:sp>
    </p:spTree>
    <p:extLst>
      <p:ext uri="{BB962C8B-B14F-4D97-AF65-F5344CB8AC3E}">
        <p14:creationId xmlns:p14="http://schemas.microsoft.com/office/powerpoint/2010/main" val="442334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09800" y="304800"/>
            <a:ext cx="7772400" cy="1143000"/>
          </a:xfrm>
        </p:spPr>
        <p:txBody>
          <a:bodyPr>
            <a:normAutofit fontScale="90000"/>
          </a:bodyPr>
          <a:lstStyle/>
          <a:p>
            <a:pPr algn="ctr"/>
            <a:r>
              <a:rPr lang="en-US" altLang="en-US" sz="4000" dirty="0" smtClean="0"/>
              <a:t>REFLEXIÓN FINAL</a:t>
            </a:r>
            <a:r>
              <a:rPr lang="en-US" altLang="en-US" sz="4000" dirty="0"/>
              <a:t/>
            </a:r>
            <a:br>
              <a:rPr lang="en-US" altLang="en-US" sz="4000" dirty="0"/>
            </a:br>
            <a:r>
              <a:rPr lang="en-US" altLang="en-US" sz="4000" dirty="0"/>
              <a:t>Fundraising Checklist</a:t>
            </a:r>
          </a:p>
        </p:txBody>
      </p:sp>
      <p:sp>
        <p:nvSpPr>
          <p:cNvPr id="38915" name="Rectangle 3"/>
          <p:cNvSpPr>
            <a:spLocks noGrp="1" noChangeArrowheads="1"/>
          </p:cNvSpPr>
          <p:nvPr>
            <p:ph type="body" idx="1"/>
          </p:nvPr>
        </p:nvSpPr>
        <p:spPr>
          <a:xfrm>
            <a:off x="788277" y="1447799"/>
            <a:ext cx="10260724" cy="4606159"/>
          </a:xfrm>
        </p:spPr>
        <p:txBody>
          <a:bodyPr>
            <a:noAutofit/>
          </a:bodyPr>
          <a:lstStyle/>
          <a:p>
            <a:r>
              <a:rPr lang="en-US" altLang="en-US" sz="2800" dirty="0" err="1" smtClean="0"/>
              <a:t>Tengo</a:t>
            </a:r>
            <a:r>
              <a:rPr lang="en-US" altLang="en-US" sz="2800" dirty="0" smtClean="0"/>
              <a:t> </a:t>
            </a:r>
            <a:r>
              <a:rPr lang="en-US" altLang="en-US" sz="2800" dirty="0" err="1" smtClean="0"/>
              <a:t>una</a:t>
            </a:r>
            <a:r>
              <a:rPr lang="en-US" altLang="en-US" sz="2800" dirty="0" smtClean="0"/>
              <a:t> idea </a:t>
            </a:r>
            <a:r>
              <a:rPr lang="en-US" altLang="en-US" sz="2800" dirty="0" err="1" smtClean="0"/>
              <a:t>clara</a:t>
            </a:r>
            <a:r>
              <a:rPr lang="en-US" altLang="en-US" sz="2800" dirty="0" smtClean="0"/>
              <a:t> de la </a:t>
            </a:r>
            <a:r>
              <a:rPr lang="en-US" altLang="en-US" sz="2800" dirty="0" err="1" smtClean="0"/>
              <a:t>misión</a:t>
            </a:r>
            <a:r>
              <a:rPr lang="en-US" altLang="en-US" sz="2800" dirty="0" smtClean="0"/>
              <a:t>, </a:t>
            </a:r>
            <a:r>
              <a:rPr lang="en-US" altLang="en-US" sz="2800" dirty="0" err="1" smtClean="0"/>
              <a:t>prioridades</a:t>
            </a:r>
            <a:r>
              <a:rPr lang="en-US" altLang="en-US" sz="2800" dirty="0" smtClean="0"/>
              <a:t> y </a:t>
            </a:r>
            <a:r>
              <a:rPr lang="en-US" altLang="en-US" sz="2800" dirty="0" err="1" smtClean="0"/>
              <a:t>enfoque</a:t>
            </a:r>
            <a:r>
              <a:rPr lang="en-US" altLang="en-US" sz="2800" dirty="0" smtClean="0"/>
              <a:t> de La Fundación Rotaria?</a:t>
            </a:r>
            <a:endParaRPr lang="en-US" altLang="en-US" sz="2800" dirty="0"/>
          </a:p>
          <a:p>
            <a:r>
              <a:rPr lang="en-US" altLang="en-US" sz="2800" dirty="0" err="1" smtClean="0"/>
              <a:t>Realmente</a:t>
            </a:r>
            <a:r>
              <a:rPr lang="en-US" altLang="en-US" sz="2800" dirty="0" smtClean="0"/>
              <a:t> </a:t>
            </a:r>
            <a:r>
              <a:rPr lang="en-US" altLang="en-US" sz="2800" dirty="0" err="1" smtClean="0"/>
              <a:t>comprendo</a:t>
            </a:r>
            <a:r>
              <a:rPr lang="en-US" altLang="en-US" sz="2800" dirty="0" smtClean="0"/>
              <a:t> </a:t>
            </a:r>
            <a:r>
              <a:rPr lang="en-US" altLang="en-US" sz="2800" dirty="0" err="1" smtClean="0"/>
              <a:t>por</a:t>
            </a:r>
            <a:r>
              <a:rPr lang="en-US" altLang="en-US" sz="2800" dirty="0" smtClean="0"/>
              <a:t> </a:t>
            </a:r>
            <a:r>
              <a:rPr lang="en-US" altLang="en-US" sz="2800" dirty="0" err="1" smtClean="0"/>
              <a:t>qué</a:t>
            </a:r>
            <a:r>
              <a:rPr lang="en-US" altLang="en-US" sz="2800" dirty="0" smtClean="0"/>
              <a:t> </a:t>
            </a:r>
            <a:r>
              <a:rPr lang="en-US" altLang="en-US" sz="2800" dirty="0" err="1" smtClean="0"/>
              <a:t>es</a:t>
            </a:r>
            <a:r>
              <a:rPr lang="en-US" altLang="en-US" sz="2800" dirty="0" smtClean="0"/>
              <a:t> </a:t>
            </a:r>
            <a:r>
              <a:rPr lang="en-US" altLang="en-US" sz="2800" dirty="0" err="1" smtClean="0"/>
              <a:t>importante</a:t>
            </a:r>
            <a:r>
              <a:rPr lang="en-US" altLang="en-US" sz="2800" dirty="0" smtClean="0"/>
              <a:t> </a:t>
            </a:r>
            <a:r>
              <a:rPr lang="en-US" altLang="en-US" sz="2800" dirty="0" err="1" smtClean="0"/>
              <a:t>donar</a:t>
            </a:r>
            <a:r>
              <a:rPr lang="en-US" altLang="en-US" sz="2800" dirty="0" smtClean="0"/>
              <a:t>  a La Fundación Rotaria?</a:t>
            </a:r>
          </a:p>
          <a:p>
            <a:r>
              <a:rPr lang="en-US" altLang="en-US" sz="2800" dirty="0" err="1" smtClean="0"/>
              <a:t>Contribuyo</a:t>
            </a:r>
            <a:r>
              <a:rPr lang="en-US" altLang="en-US" sz="2800" dirty="0" smtClean="0"/>
              <a:t> con mi </a:t>
            </a:r>
            <a:r>
              <a:rPr lang="en-US" altLang="en-US" sz="2800" dirty="0" err="1" smtClean="0"/>
              <a:t>ejemplo</a:t>
            </a:r>
            <a:r>
              <a:rPr lang="en-US" altLang="en-US" sz="2800" dirty="0" smtClean="0"/>
              <a:t> </a:t>
            </a:r>
            <a:r>
              <a:rPr lang="en-US" altLang="en-US" sz="2800" dirty="0" err="1" smtClean="0"/>
              <a:t>efectuando</a:t>
            </a:r>
            <a:r>
              <a:rPr lang="en-US" altLang="en-US" sz="2800" dirty="0" smtClean="0"/>
              <a:t> </a:t>
            </a:r>
            <a:r>
              <a:rPr lang="en-US" altLang="en-US" sz="2800" dirty="0" err="1" smtClean="0"/>
              <a:t>una</a:t>
            </a:r>
            <a:r>
              <a:rPr lang="en-US" altLang="en-US" sz="2800" dirty="0" smtClean="0"/>
              <a:t> </a:t>
            </a:r>
            <a:r>
              <a:rPr lang="en-US" altLang="en-US" sz="2800" dirty="0" err="1" smtClean="0"/>
              <a:t>donación</a:t>
            </a:r>
            <a:r>
              <a:rPr lang="en-US" altLang="en-US" sz="2800" dirty="0" smtClean="0"/>
              <a:t> al </a:t>
            </a:r>
            <a:r>
              <a:rPr lang="en-US" altLang="en-US" sz="2800" dirty="0" err="1" smtClean="0"/>
              <a:t>año</a:t>
            </a:r>
            <a:r>
              <a:rPr lang="en-US" altLang="en-US" sz="2800" dirty="0" smtClean="0"/>
              <a:t>?</a:t>
            </a:r>
            <a:endParaRPr lang="en-US" altLang="en-US" sz="2800" dirty="0"/>
          </a:p>
          <a:p>
            <a:r>
              <a:rPr lang="en-US" altLang="en-US" sz="2800" dirty="0" err="1" smtClean="0"/>
              <a:t>Contribuyo</a:t>
            </a:r>
            <a:r>
              <a:rPr lang="en-US" altLang="en-US" sz="2800" dirty="0" smtClean="0"/>
              <a:t> con la </a:t>
            </a:r>
            <a:r>
              <a:rPr lang="en-US" altLang="en-US" sz="2800" dirty="0" err="1" smtClean="0"/>
              <a:t>lista</a:t>
            </a:r>
            <a:r>
              <a:rPr lang="en-US" altLang="en-US" sz="2800" dirty="0" smtClean="0"/>
              <a:t> de </a:t>
            </a:r>
            <a:r>
              <a:rPr lang="en-US" altLang="en-US" sz="2800" dirty="0" err="1" smtClean="0"/>
              <a:t>posibles</a:t>
            </a:r>
            <a:r>
              <a:rPr lang="en-US" altLang="en-US" sz="2800" dirty="0" smtClean="0"/>
              <a:t> </a:t>
            </a:r>
            <a:r>
              <a:rPr lang="en-US" altLang="en-US" sz="2800" dirty="0" err="1" smtClean="0"/>
              <a:t>prospectos</a:t>
            </a:r>
            <a:r>
              <a:rPr lang="en-US" altLang="en-US" sz="2800" dirty="0" smtClean="0"/>
              <a:t>?</a:t>
            </a:r>
            <a:endParaRPr lang="en-US" altLang="en-US" sz="2800" dirty="0"/>
          </a:p>
          <a:p>
            <a:r>
              <a:rPr lang="en-US" altLang="en-US" sz="2800" dirty="0" err="1" smtClean="0"/>
              <a:t>Cuando</a:t>
            </a:r>
            <a:r>
              <a:rPr lang="en-US" altLang="en-US" sz="2800" dirty="0" smtClean="0"/>
              <a:t> </a:t>
            </a:r>
            <a:r>
              <a:rPr lang="en-US" altLang="en-US" sz="2800" dirty="0" err="1" smtClean="0"/>
              <a:t>alguien</a:t>
            </a:r>
            <a:r>
              <a:rPr lang="en-US" altLang="en-US" sz="2800" dirty="0" smtClean="0"/>
              <a:t> </a:t>
            </a:r>
            <a:r>
              <a:rPr lang="en-US" altLang="en-US" sz="2800" dirty="0" err="1" smtClean="0"/>
              <a:t>dona</a:t>
            </a:r>
            <a:r>
              <a:rPr lang="en-US" altLang="en-US" sz="2800" dirty="0" smtClean="0"/>
              <a:t> le </a:t>
            </a:r>
            <a:r>
              <a:rPr lang="en-US" altLang="en-US" sz="2800" dirty="0" err="1" smtClean="0"/>
              <a:t>escribo</a:t>
            </a:r>
            <a:r>
              <a:rPr lang="en-US" altLang="en-US" sz="2800" dirty="0" smtClean="0"/>
              <a:t> </a:t>
            </a:r>
            <a:r>
              <a:rPr lang="en-US" altLang="en-US" sz="2800" dirty="0" err="1" smtClean="0"/>
              <a:t>una</a:t>
            </a:r>
            <a:r>
              <a:rPr lang="en-US" altLang="en-US" sz="2800" dirty="0" smtClean="0"/>
              <a:t> carta de </a:t>
            </a:r>
            <a:r>
              <a:rPr lang="en-US" altLang="en-US" sz="2800" dirty="0" err="1" smtClean="0"/>
              <a:t>agradecimiento</a:t>
            </a:r>
            <a:r>
              <a:rPr lang="en-US" altLang="en-US" sz="2800" dirty="0" smtClean="0"/>
              <a:t>?</a:t>
            </a:r>
            <a:endParaRPr lang="en-US" altLang="en-US" sz="2800" dirty="0"/>
          </a:p>
          <a:p>
            <a:r>
              <a:rPr lang="en-US" altLang="en-US" sz="2800" dirty="0" err="1" smtClean="0"/>
              <a:t>Estoy</a:t>
            </a:r>
            <a:r>
              <a:rPr lang="en-US" altLang="en-US" sz="2800" dirty="0" smtClean="0"/>
              <a:t> </a:t>
            </a:r>
            <a:r>
              <a:rPr lang="en-US" altLang="en-US" sz="2800" dirty="0" err="1" smtClean="0"/>
              <a:t>preparado</a:t>
            </a:r>
            <a:r>
              <a:rPr lang="en-US" altLang="en-US" sz="2800" dirty="0" smtClean="0"/>
              <a:t> para </a:t>
            </a:r>
            <a:r>
              <a:rPr lang="en-US" altLang="en-US" sz="2800" dirty="0" err="1" smtClean="0"/>
              <a:t>invitar</a:t>
            </a:r>
            <a:r>
              <a:rPr lang="en-US" altLang="en-US" sz="2800" dirty="0" smtClean="0"/>
              <a:t> a </a:t>
            </a:r>
            <a:r>
              <a:rPr lang="en-US" altLang="en-US" sz="2800" dirty="0" err="1" smtClean="0"/>
              <a:t>otros</a:t>
            </a:r>
            <a:r>
              <a:rPr lang="en-US" altLang="en-US" sz="2800" dirty="0" smtClean="0"/>
              <a:t> a </a:t>
            </a:r>
            <a:r>
              <a:rPr lang="en-US" altLang="en-US" sz="2800" dirty="0" err="1" smtClean="0"/>
              <a:t>realizar</a:t>
            </a:r>
            <a:r>
              <a:rPr lang="en-US" altLang="en-US" sz="2800" dirty="0" smtClean="0"/>
              <a:t> </a:t>
            </a:r>
            <a:r>
              <a:rPr lang="en-US" altLang="en-US" sz="2800" dirty="0" err="1" smtClean="0"/>
              <a:t>una</a:t>
            </a:r>
            <a:r>
              <a:rPr lang="en-US" altLang="en-US" sz="2800" dirty="0" smtClean="0"/>
              <a:t> </a:t>
            </a:r>
            <a:r>
              <a:rPr lang="en-US" altLang="en-US" sz="2800" dirty="0" err="1" smtClean="0"/>
              <a:t>donación</a:t>
            </a:r>
            <a:r>
              <a:rPr lang="en-US" altLang="en-US" sz="2800" dirty="0" smtClean="0"/>
              <a:t>?</a:t>
            </a:r>
            <a:endParaRPr lang="en-US" altLang="en-US" sz="2800" dirty="0"/>
          </a:p>
        </p:txBody>
      </p:sp>
    </p:spTree>
    <p:extLst>
      <p:ext uri="{BB962C8B-B14F-4D97-AF65-F5344CB8AC3E}">
        <p14:creationId xmlns:p14="http://schemas.microsoft.com/office/powerpoint/2010/main" val="28242457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9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p:cTn id="13" dur="5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89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p:cTn id="19" dur="5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891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p:cTn id="25" dur="500" fill="hold"/>
                                        <p:tgtEl>
                                          <p:spTgt spid="3891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891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p:cTn id="31" dur="500" fill="hold"/>
                                        <p:tgtEl>
                                          <p:spTgt spid="3891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891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p:cTn id="37" dur="500" fill="hold"/>
                                        <p:tgtEl>
                                          <p:spTgt spid="3891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891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fontScale="90000"/>
          </a:bodyPr>
          <a:lstStyle/>
          <a:p>
            <a:r>
              <a:rPr lang="en-US" altLang="en-US" sz="2800" dirty="0">
                <a:latin typeface="Arial Narrow" pitchFamily="34" charset="0"/>
              </a:rPr>
              <a:t>RECURSOS</a:t>
            </a:r>
          </a:p>
        </p:txBody>
      </p:sp>
      <p:sp>
        <p:nvSpPr>
          <p:cNvPr id="4" name="Content Placeholder 2"/>
          <p:cNvSpPr txBox="1">
            <a:spLocks/>
          </p:cNvSpPr>
          <p:nvPr/>
        </p:nvSpPr>
        <p:spPr bwMode="auto">
          <a:xfrm>
            <a:off x="1531917" y="1093922"/>
            <a:ext cx="4230119" cy="46537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000" kern="1200">
                <a:solidFill>
                  <a:schemeClr val="tx1"/>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chemeClr val="tx1"/>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chemeClr val="tx1"/>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tx1"/>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chemeClr val="tx1"/>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altLang="en-US" sz="2400" dirty="0">
                <a:solidFill>
                  <a:srgbClr val="58585A"/>
                </a:solidFill>
                <a:latin typeface="Georgia" pitchFamily="18" charset="0"/>
              </a:rPr>
              <a:t>Análisis de la captación de fondos de los clubes</a:t>
            </a:r>
          </a:p>
          <a:p>
            <a:r>
              <a:rPr lang="es-ES" altLang="en-US" sz="2400" dirty="0">
                <a:solidFill>
                  <a:srgbClr val="58585A"/>
                </a:solidFill>
                <a:latin typeface="Georgia" pitchFamily="18" charset="0"/>
                <a:hlinkClick r:id="rId3" action="ppaction://hlinkfile"/>
              </a:rPr>
              <a:t>shop.rotary.org</a:t>
            </a:r>
            <a:r>
              <a:rPr lang="es-ES" altLang="en-US" sz="2400" dirty="0">
                <a:solidFill>
                  <a:srgbClr val="58585A"/>
                </a:solidFill>
                <a:latin typeface="Georgia" pitchFamily="18" charset="0"/>
              </a:rPr>
              <a:t> donde podrán solicitar materiales sobre la Fundación</a:t>
            </a:r>
          </a:p>
          <a:p>
            <a:r>
              <a:rPr lang="es-ES" altLang="en-US" sz="2400" dirty="0">
                <a:solidFill>
                  <a:srgbClr val="58585A"/>
                </a:solidFill>
                <a:latin typeface="Georgia" pitchFamily="18" charset="0"/>
              </a:rPr>
              <a:t>La Fundación Rotaria: Guía de consulta rápida (219)</a:t>
            </a:r>
          </a:p>
          <a:p>
            <a:r>
              <a:rPr lang="es-ES" altLang="en-US" sz="2400" dirty="0" smtClean="0">
                <a:solidFill>
                  <a:srgbClr val="58585A"/>
                </a:solidFill>
                <a:latin typeface="Georgia" pitchFamily="18" charset="0"/>
              </a:rPr>
              <a:t>Centro </a:t>
            </a:r>
            <a:r>
              <a:rPr lang="es-ES" altLang="en-US" sz="2400" dirty="0">
                <a:solidFill>
                  <a:srgbClr val="58585A"/>
                </a:solidFill>
                <a:latin typeface="Georgia" pitchFamily="18" charset="0"/>
              </a:rPr>
              <a:t>de apoyo de Rotary </a:t>
            </a:r>
            <a:r>
              <a:rPr lang="es-ES" altLang="en-US" sz="2400" dirty="0">
                <a:solidFill>
                  <a:srgbClr val="58585A"/>
                </a:solidFill>
                <a:latin typeface="Georgia" pitchFamily="18" charset="0"/>
                <a:hlinkClick r:id="rId4"/>
              </a:rPr>
              <a:t>rotarysupportcenter@rotary.org</a:t>
            </a:r>
            <a:endParaRPr lang="es-ES" altLang="en-US" sz="2400" dirty="0">
              <a:solidFill>
                <a:srgbClr val="58585A"/>
              </a:solidFill>
              <a:latin typeface="Georgia" pitchFamily="18" charset="0"/>
            </a:endParaRPr>
          </a:p>
          <a:p>
            <a:endParaRPr lang="es-ES" altLang="en-US" sz="2000" dirty="0">
              <a:solidFill>
                <a:srgbClr val="58585A"/>
              </a:solidFill>
              <a:latin typeface="Georgia"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2292" y="2119313"/>
            <a:ext cx="2203253"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1" y="1266826"/>
            <a:ext cx="1985719"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046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255"/>
          <a:stretch/>
        </p:blipFill>
        <p:spPr>
          <a:xfrm>
            <a:off x="7449545" y="0"/>
            <a:ext cx="4742455" cy="677434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2361"/>
          <a:stretch/>
        </p:blipFill>
        <p:spPr>
          <a:xfrm>
            <a:off x="0" y="3734318"/>
            <a:ext cx="4452346" cy="3040027"/>
          </a:xfrm>
          <a:prstGeom prst="rect">
            <a:avLst/>
          </a:prstGeom>
        </p:spPr>
      </p:pic>
      <p:sp>
        <p:nvSpPr>
          <p:cNvPr id="8" name="Rectangle 7"/>
          <p:cNvSpPr/>
          <p:nvPr/>
        </p:nvSpPr>
        <p:spPr>
          <a:xfrm>
            <a:off x="519975" y="616747"/>
            <a:ext cx="5744191" cy="2308324"/>
          </a:xfrm>
          <a:prstGeom prst="rect">
            <a:avLst/>
          </a:prstGeom>
        </p:spPr>
        <p:txBody>
          <a:bodyPr wrap="square">
            <a:spAutoFit/>
          </a:bodyPr>
          <a:lstStyle/>
          <a:p>
            <a:r>
              <a:rPr lang="es-MX" sz="4800" dirty="0" smtClean="0">
                <a:solidFill>
                  <a:schemeClr val="tx2"/>
                </a:solidFill>
                <a:latin typeface="Arial" panose="020B0604020202020204" pitchFamily="34" charset="0"/>
                <a:cs typeface="Arial" panose="020B0604020202020204" pitchFamily="34" charset="0"/>
              </a:rPr>
              <a:t>Yo aporto a la Fundación Rotaria porque…</a:t>
            </a:r>
            <a:endParaRPr lang="en-US" sz="4800" dirty="0"/>
          </a:p>
        </p:txBody>
      </p:sp>
    </p:spTree>
    <p:extLst>
      <p:ext uri="{BB962C8B-B14F-4D97-AF65-F5344CB8AC3E}">
        <p14:creationId xmlns:p14="http://schemas.microsoft.com/office/powerpoint/2010/main" val="1645952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25" y="255722"/>
            <a:ext cx="8763000" cy="533400"/>
          </a:xfrm>
        </p:spPr>
        <p:txBody>
          <a:bodyPr>
            <a:noAutofit/>
          </a:bodyPr>
          <a:lstStyle/>
          <a:p>
            <a:r>
              <a:rPr lang="es-MX" sz="3600" dirty="0" smtClean="0">
                <a:latin typeface="Arial Narrow" pitchFamily="34" charset="0"/>
                <a:cs typeface="Arial" pitchFamily="34" charset="0"/>
              </a:rPr>
              <a:t>Al finalizar la sesión:</a:t>
            </a:r>
            <a:endParaRPr lang="en-US" sz="3600" dirty="0">
              <a:latin typeface="Arial Narrow" pitchFamily="34" charset="0"/>
              <a:cs typeface="Arial" pitchFamily="34" charset="0"/>
            </a:endParaRPr>
          </a:p>
        </p:txBody>
      </p:sp>
      <p:sp>
        <p:nvSpPr>
          <p:cNvPr id="4" name="Content Placeholder 4"/>
          <p:cNvSpPr>
            <a:spLocks noGrp="1"/>
          </p:cNvSpPr>
          <p:nvPr>
            <p:ph idx="1"/>
          </p:nvPr>
        </p:nvSpPr>
        <p:spPr>
          <a:xfrm>
            <a:off x="714213" y="1782305"/>
            <a:ext cx="10894018" cy="4045058"/>
          </a:xfrm>
        </p:spPr>
        <p:txBody>
          <a:bodyPr>
            <a:normAutofit lnSpcReduction="10000"/>
          </a:bodyPr>
          <a:lstStyle/>
          <a:p>
            <a:pPr marL="0" indent="0" algn="just">
              <a:buNone/>
            </a:pPr>
            <a:r>
              <a:rPr lang="es-MX" dirty="0" smtClean="0">
                <a:solidFill>
                  <a:schemeClr val="tx2"/>
                </a:solidFill>
                <a:latin typeface="Arial" panose="020B0604020202020204" pitchFamily="34" charset="0"/>
                <a:cs typeface="Arial" panose="020B0604020202020204" pitchFamily="34" charset="0"/>
              </a:rPr>
              <a:t>1.Sabrás identificar la importancia de la captación de fondos en Rotary</a:t>
            </a:r>
            <a:r>
              <a:rPr lang="es-MX" smtClean="0">
                <a:solidFill>
                  <a:schemeClr val="tx2"/>
                </a:solidFill>
                <a:latin typeface="Arial" panose="020B0604020202020204" pitchFamily="34" charset="0"/>
                <a:cs typeface="Arial" panose="020B0604020202020204" pitchFamily="34" charset="0"/>
              </a:rPr>
              <a:t>. </a:t>
            </a:r>
            <a:endParaRPr lang="es-MX" dirty="0" smtClean="0">
              <a:solidFill>
                <a:schemeClr val="tx2"/>
              </a:solidFill>
              <a:latin typeface="Arial" panose="020B0604020202020204" pitchFamily="34" charset="0"/>
              <a:cs typeface="Arial" panose="020B0604020202020204" pitchFamily="34" charset="0"/>
            </a:endParaRPr>
          </a:p>
          <a:p>
            <a:pPr marL="0" indent="0" algn="just">
              <a:buNone/>
            </a:pPr>
            <a:endParaRPr lang="es-MX" dirty="0" smtClean="0">
              <a:latin typeface="Arial" panose="020B0604020202020204" pitchFamily="34" charset="0"/>
              <a:cs typeface="Arial" panose="020B0604020202020204" pitchFamily="34" charset="0"/>
            </a:endParaRPr>
          </a:p>
          <a:p>
            <a:pPr marL="0" indent="0" algn="just">
              <a:buNone/>
            </a:pPr>
            <a:r>
              <a:rPr lang="es-MX" dirty="0" smtClean="0">
                <a:latin typeface="Arial" panose="020B0604020202020204" pitchFamily="34" charset="0"/>
                <a:cs typeface="Arial" panose="020B0604020202020204" pitchFamily="34" charset="0"/>
              </a:rPr>
              <a:t>2.Conocerás cómo realizar un plan de captación de fondos para el Fondo Anual.</a:t>
            </a:r>
          </a:p>
          <a:p>
            <a:pPr marL="0" indent="0" algn="just">
              <a:buNone/>
            </a:pPr>
            <a:endParaRPr lang="es-MX" dirty="0" smtClean="0">
              <a:latin typeface="Arial" panose="020B0604020202020204" pitchFamily="34" charset="0"/>
              <a:cs typeface="Arial" panose="020B0604020202020204" pitchFamily="34" charset="0"/>
            </a:endParaRPr>
          </a:p>
          <a:p>
            <a:pPr marL="0" indent="0" algn="just">
              <a:buNone/>
            </a:pPr>
            <a:r>
              <a:rPr lang="es-MX" dirty="0" smtClean="0">
                <a:latin typeface="Arial" panose="020B0604020202020204" pitchFamily="34" charset="0"/>
                <a:cs typeface="Arial" panose="020B0604020202020204" pitchFamily="34" charset="0"/>
              </a:rPr>
              <a:t>3.Podrás realizar una contribución en línea por medio del portal www.rotary.org</a:t>
            </a:r>
          </a:p>
          <a:p>
            <a:endParaRPr lang="es-MX" dirty="0" smtClean="0"/>
          </a:p>
          <a:p>
            <a:endParaRPr lang="en-US" dirty="0"/>
          </a:p>
        </p:txBody>
      </p:sp>
    </p:spTree>
    <p:extLst>
      <p:ext uri="{BB962C8B-B14F-4D97-AF65-F5344CB8AC3E}">
        <p14:creationId xmlns:p14="http://schemas.microsoft.com/office/powerpoint/2010/main" val="2629053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2"/>
          <p:cNvSpPr txBox="1">
            <a:spLocks noChangeArrowheads="1"/>
          </p:cNvSpPr>
          <p:nvPr/>
        </p:nvSpPr>
        <p:spPr bwMode="auto">
          <a:xfrm>
            <a:off x="1489841" y="3392488"/>
            <a:ext cx="9144000" cy="2568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228600"/>
          <a:lstStyle>
            <a:lvl1pPr marL="342900" indent="-342900" defTabSz="457200" eaLnBrk="0" hangingPunct="0">
              <a:defRPr sz="2400">
                <a:solidFill>
                  <a:schemeClr val="tx1"/>
                </a:solidFill>
                <a:latin typeface="Arial" pitchFamily="34" charset="0"/>
                <a:ea typeface="MS PGothic" pitchFamily="34" charset="-128"/>
              </a:defRPr>
            </a:lvl1pPr>
            <a:lvl2pPr marL="742950" indent="-285750" defTabSz="457200" eaLnBrk="0" hangingPunct="0">
              <a:defRPr sz="2400">
                <a:solidFill>
                  <a:schemeClr val="tx1"/>
                </a:solidFill>
                <a:latin typeface="Arial" pitchFamily="34" charset="0"/>
                <a:ea typeface="MS PGothic" pitchFamily="34" charset="-128"/>
              </a:defRPr>
            </a:lvl2pPr>
            <a:lvl3pPr marL="1143000" indent="-228600" defTabSz="457200" eaLnBrk="0" hangingPunct="0">
              <a:defRPr sz="2400">
                <a:solidFill>
                  <a:schemeClr val="tx1"/>
                </a:solidFill>
                <a:latin typeface="Arial" pitchFamily="34" charset="0"/>
                <a:ea typeface="MS PGothic" pitchFamily="34" charset="-128"/>
              </a:defRPr>
            </a:lvl3pPr>
            <a:lvl4pPr marL="1600200" indent="-228600" defTabSz="457200" eaLnBrk="0" hangingPunct="0">
              <a:defRPr sz="2400">
                <a:solidFill>
                  <a:schemeClr val="tx1"/>
                </a:solidFill>
                <a:latin typeface="Arial" pitchFamily="34" charset="0"/>
                <a:ea typeface="MS PGothic" pitchFamily="34" charset="-128"/>
              </a:defRPr>
            </a:lvl4pPr>
            <a:lvl5pPr marL="2057400" indent="-228600" defTabSz="4572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lnSpc>
                <a:spcPct val="150000"/>
              </a:lnSpc>
              <a:spcAft>
                <a:spcPts val="600"/>
              </a:spcAft>
            </a:pPr>
            <a:r>
              <a:rPr lang="es-ES" altLang="ja-JP" sz="4000" b="1" dirty="0">
                <a:solidFill>
                  <a:srgbClr val="58585A"/>
                </a:solidFill>
                <a:latin typeface="Georgia" panose="02040502050405020303" pitchFamily="18" charset="0"/>
                <a:ea typeface="ヒラギノ角ゴ Pro W3" pitchFamily="-84" charset="-128"/>
                <a:cs typeface="Arial" pitchFamily="34" charset="0"/>
              </a:rPr>
              <a:t>US$ </a:t>
            </a:r>
            <a:r>
              <a:rPr lang="es-ES" altLang="ja-JP" sz="4000" b="1" dirty="0" smtClean="0">
                <a:solidFill>
                  <a:srgbClr val="58585A"/>
                </a:solidFill>
                <a:latin typeface="Georgia" panose="02040502050405020303" pitchFamily="18" charset="0"/>
                <a:ea typeface="ヒラギノ角ゴ Pro W3" pitchFamily="-84" charset="-128"/>
                <a:cs typeface="Arial" pitchFamily="34" charset="0"/>
              </a:rPr>
              <a:t>244.4 </a:t>
            </a:r>
            <a:r>
              <a:rPr lang="es-ES" altLang="ja-JP" sz="4000" b="1" smtClean="0">
                <a:solidFill>
                  <a:srgbClr val="58585A"/>
                </a:solidFill>
                <a:latin typeface="Georgia" panose="02040502050405020303" pitchFamily="18" charset="0"/>
                <a:ea typeface="ヒラギノ角ゴ Pro W3" pitchFamily="-84" charset="-128"/>
                <a:cs typeface="Arial" pitchFamily="34" charset="0"/>
              </a:rPr>
              <a:t>millones invertidos</a:t>
            </a:r>
            <a:endParaRPr lang="es-ES" altLang="ja-JP" sz="4000" b="1" dirty="0">
              <a:solidFill>
                <a:srgbClr val="58585A"/>
              </a:solidFill>
              <a:latin typeface="Georgia" panose="02040502050405020303" pitchFamily="18" charset="0"/>
              <a:ea typeface="ヒラギノ角ゴ Pro W3" pitchFamily="-84" charset="-128"/>
              <a:cs typeface="Arial" pitchFamily="34" charset="0"/>
            </a:endParaRPr>
          </a:p>
        </p:txBody>
      </p:sp>
      <p:sp>
        <p:nvSpPr>
          <p:cNvPr id="2" name="Rectangle 1"/>
          <p:cNvSpPr/>
          <p:nvPr/>
        </p:nvSpPr>
        <p:spPr>
          <a:xfrm>
            <a:off x="1524000" y="914400"/>
            <a:ext cx="9144000" cy="76200"/>
          </a:xfrm>
          <a:prstGeom prst="rect">
            <a:avLst/>
          </a:prstGeom>
          <a:solidFill>
            <a:srgbClr val="055E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ヒラギノ角ゴ Pro W3" pitchFamily="-8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3392489"/>
            <a:ext cx="9144000" cy="7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32033" y="415926"/>
            <a:ext cx="93027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89841" y="415926"/>
            <a:ext cx="9144000" cy="1015663"/>
          </a:xfrm>
          <a:prstGeom prst="rect">
            <a:avLst/>
          </a:prstGeom>
          <a:noFill/>
        </p:spPr>
        <p:txBody>
          <a:bodyPr wrap="square" rtlCol="0">
            <a:spAutoFit/>
          </a:bodyPr>
          <a:lstStyle/>
          <a:p>
            <a:pPr algn="ctr"/>
            <a:r>
              <a:rPr lang="en-US" sz="3000" dirty="0">
                <a:solidFill>
                  <a:prstClr val="white"/>
                </a:solidFill>
                <a:latin typeface="Arial Narrow" panose="020B0606020202030204" pitchFamily="34" charset="0"/>
                <a:ea typeface="ヒラギノ角ゴ Pro W3" charset="0"/>
              </a:rPr>
              <a:t>SUBVENCIONES DE LA FUNDACIÓN (</a:t>
            </a:r>
            <a:r>
              <a:rPr lang="en-US" sz="3000" dirty="0" smtClean="0">
                <a:solidFill>
                  <a:prstClr val="white"/>
                </a:solidFill>
                <a:latin typeface="Arial Narrow" panose="020B0606020202030204" pitchFamily="34" charset="0"/>
                <a:ea typeface="ヒラギノ角ゴ Pro W3" charset="0"/>
              </a:rPr>
              <a:t>2016-2017) </a:t>
            </a:r>
            <a:r>
              <a:rPr lang="en-US" sz="3000" dirty="0">
                <a:solidFill>
                  <a:prstClr val="white"/>
                </a:solidFill>
                <a:latin typeface="Arial Narrow" panose="020B0606020202030204" pitchFamily="34" charset="0"/>
                <a:ea typeface="ヒラギノ角ゴ Pro W3" charset="0"/>
              </a:rPr>
              <a:t>FOUNDATION GRANTS</a:t>
            </a:r>
          </a:p>
        </p:txBody>
      </p:sp>
      <p:grpSp>
        <p:nvGrpSpPr>
          <p:cNvPr id="5" name="Group 4"/>
          <p:cNvGrpSpPr/>
          <p:nvPr/>
        </p:nvGrpSpPr>
        <p:grpSpPr>
          <a:xfrm>
            <a:off x="1489841" y="990061"/>
            <a:ext cx="9178161" cy="2423105"/>
            <a:chOff x="-34160" y="990060"/>
            <a:chExt cx="9178161" cy="2423105"/>
          </a:xfrm>
        </p:grpSpPr>
        <p:pic>
          <p:nvPicPr>
            <p:cNvPr id="4"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4160" y="990600"/>
              <a:ext cx="3902789" cy="2422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392305" y="990060"/>
              <a:ext cx="3751696" cy="240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1"/>
            <a:stretch/>
          </p:blipFill>
          <p:spPr bwMode="auto">
            <a:xfrm>
              <a:off x="3012433" y="990907"/>
              <a:ext cx="3093950" cy="242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20698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814" t="25218" r="19028" b="29385"/>
          <a:stretch/>
        </p:blipFill>
        <p:spPr>
          <a:xfrm>
            <a:off x="0" y="945931"/>
            <a:ext cx="12243860" cy="4950371"/>
          </a:xfrm>
          <a:prstGeom prst="rect">
            <a:avLst/>
          </a:prstGeom>
        </p:spPr>
      </p:pic>
      <p:sp>
        <p:nvSpPr>
          <p:cNvPr id="5" name="TextBox 4"/>
          <p:cNvSpPr txBox="1"/>
          <p:nvPr/>
        </p:nvSpPr>
        <p:spPr>
          <a:xfrm>
            <a:off x="4519568" y="22601"/>
            <a:ext cx="3204723" cy="923330"/>
          </a:xfrm>
          <a:prstGeom prst="rect">
            <a:avLst/>
          </a:prstGeom>
          <a:noFill/>
        </p:spPr>
        <p:txBody>
          <a:bodyPr wrap="none" rtlCol="0">
            <a:spAutoFit/>
          </a:bodyPr>
          <a:lstStyle/>
          <a:p>
            <a:r>
              <a:rPr lang="es-MX" sz="5400" dirty="0" smtClean="0">
                <a:solidFill>
                  <a:schemeClr val="bg1"/>
                </a:solidFill>
              </a:rPr>
              <a:t>2016-2017</a:t>
            </a:r>
            <a:endParaRPr lang="en-US" sz="5400" dirty="0">
              <a:solidFill>
                <a:schemeClr val="bg1"/>
              </a:solidFill>
            </a:endParaRPr>
          </a:p>
        </p:txBody>
      </p:sp>
    </p:spTree>
    <p:extLst>
      <p:ext uri="{BB962C8B-B14F-4D97-AF65-F5344CB8AC3E}">
        <p14:creationId xmlns:p14="http://schemas.microsoft.com/office/powerpoint/2010/main" val="1905640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rotWithShape="1">
          <a:blip r:embed="rId3"/>
          <a:srcRect l="17872" t="17302" r="50297" b="6084"/>
          <a:stretch/>
        </p:blipFill>
        <p:spPr>
          <a:xfrm>
            <a:off x="0" y="0"/>
            <a:ext cx="6344745" cy="5933089"/>
          </a:xfrm>
          <a:prstGeom prst="rect">
            <a:avLst/>
          </a:prstGeom>
        </p:spPr>
      </p:pic>
      <p:pic>
        <p:nvPicPr>
          <p:cNvPr id="6" name="Picture 5"/>
          <p:cNvPicPr/>
          <p:nvPr/>
        </p:nvPicPr>
        <p:blipFill rotWithShape="1">
          <a:blip r:embed="rId4"/>
          <a:srcRect l="49145" t="17664" r="28419" b="16050"/>
          <a:stretch/>
        </p:blipFill>
        <p:spPr bwMode="auto">
          <a:xfrm>
            <a:off x="6344744" y="0"/>
            <a:ext cx="5847255" cy="67686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058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3793" y="222086"/>
            <a:ext cx="9855200" cy="487362"/>
          </a:xfrm>
        </p:spPr>
        <p:txBody>
          <a:bodyPr>
            <a:noAutofit/>
          </a:bodyPr>
          <a:lstStyle/>
          <a:p>
            <a:pPr algn="ctr"/>
            <a:r>
              <a:rPr lang="es-MX" sz="3200" dirty="0" smtClean="0"/>
              <a:t>ALFABETIZACIÓN Y EDUCACIÓN BÁSICA</a:t>
            </a:r>
            <a:endParaRPr lang="en-US" sz="3200" dirty="0"/>
          </a:p>
        </p:txBody>
      </p:sp>
      <p:pic>
        <p:nvPicPr>
          <p:cNvPr id="4" name="Picture 3"/>
          <p:cNvPicPr/>
          <p:nvPr/>
        </p:nvPicPr>
        <p:blipFill rotWithShape="1">
          <a:blip r:embed="rId2"/>
          <a:srcRect l="26175" t="55270" r="26710" b="9781"/>
          <a:stretch/>
        </p:blipFill>
        <p:spPr bwMode="auto">
          <a:xfrm>
            <a:off x="115615" y="1008993"/>
            <a:ext cx="11624440" cy="58490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0711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4979" y="295659"/>
            <a:ext cx="9855200" cy="487362"/>
          </a:xfrm>
        </p:spPr>
        <p:txBody>
          <a:bodyPr>
            <a:noAutofit/>
          </a:bodyPr>
          <a:lstStyle/>
          <a:p>
            <a:pPr algn="ctr"/>
            <a:r>
              <a:rPr lang="es-MX" sz="3200" dirty="0" smtClean="0"/>
              <a:t>CRECIMIENTO DE LAS ECONOMÍAS LOCALES</a:t>
            </a:r>
            <a:endParaRPr lang="en-US" sz="3200" dirty="0"/>
          </a:p>
        </p:txBody>
      </p:sp>
      <p:pic>
        <p:nvPicPr>
          <p:cNvPr id="4" name="Picture 3"/>
          <p:cNvPicPr/>
          <p:nvPr/>
        </p:nvPicPr>
        <p:blipFill rotWithShape="1">
          <a:blip r:embed="rId2"/>
          <a:srcRect l="26282" t="53371" r="26710" b="12061"/>
          <a:stretch/>
        </p:blipFill>
        <p:spPr bwMode="auto">
          <a:xfrm>
            <a:off x="388883" y="1313793"/>
            <a:ext cx="11067393" cy="43407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15760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1223</Words>
  <Application>Microsoft Office PowerPoint</Application>
  <PresentationFormat>Widescreen</PresentationFormat>
  <Paragraphs>133</Paragraphs>
  <Slides>25</Slides>
  <Notes>13</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43" baseType="lpstr">
      <vt:lpstr>MS PGothic</vt:lpstr>
      <vt:lpstr>SimSun</vt:lpstr>
      <vt:lpstr>SimSun</vt:lpstr>
      <vt:lpstr>Arial</vt:lpstr>
      <vt:lpstr>Arial Narrow</vt:lpstr>
      <vt:lpstr>Arial Narrow Bold</vt:lpstr>
      <vt:lpstr>Arial Unicode MS</vt:lpstr>
      <vt:lpstr>Calibri</vt:lpstr>
      <vt:lpstr>Calibri Light</vt:lpstr>
      <vt:lpstr>Georgia</vt:lpstr>
      <vt:lpstr>Times New Roman</vt:lpstr>
      <vt:lpstr>Verdana</vt:lpstr>
      <vt:lpstr>Wingdings</vt:lpstr>
      <vt:lpstr>ヒラギノ角ゴ Pro W3</vt:lpstr>
      <vt:lpstr>Office Theme</vt:lpstr>
      <vt:lpstr>7_Custom Design</vt:lpstr>
      <vt:lpstr>9_Custom Design</vt:lpstr>
      <vt:lpstr>Microsoft Excel Chart</vt:lpstr>
      <vt:lpstr>TALLER: ¿CÓMO ALCANZAR EL ÉXITO EN LA CAPTACIÓN DE FONDOS?</vt:lpstr>
      <vt:lpstr>PowerPoint Presentation</vt:lpstr>
      <vt:lpstr>PowerPoint Presentation</vt:lpstr>
      <vt:lpstr>Al finalizar la sesión:</vt:lpstr>
      <vt:lpstr>PowerPoint Presentation</vt:lpstr>
      <vt:lpstr>PowerPoint Presentation</vt:lpstr>
      <vt:lpstr>PowerPoint Presentation</vt:lpstr>
      <vt:lpstr>ALFABETIZACIÓN Y EDUCACIÓN BÁSICA</vt:lpstr>
      <vt:lpstr>CRECIMIENTO DE LAS ECONOMÍAS LOCALES</vt:lpstr>
      <vt:lpstr>PowerPoint Presentation</vt:lpstr>
      <vt:lpstr>PowerPoint Presentation</vt:lpstr>
      <vt:lpstr>PowerPoint Presentation</vt:lpstr>
      <vt:lpstr>PowerPoint Presentation</vt:lpstr>
      <vt:lpstr>DESTINO DE LOS FONDOS</vt:lpstr>
      <vt:lpstr>Pasos para elaborar un plan de captación de fondos</vt:lpstr>
      <vt:lpstr>PowerPoint Presentation</vt:lpstr>
      <vt:lpstr>FIJAR METAS DE RECAUDACION </vt:lpstr>
      <vt:lpstr>PASO 2: IDENTIFICACIÓN DE DONANTES </vt:lpstr>
      <vt:lpstr>PASO 2.IDENTIFICACIÓN DE DONANTES </vt:lpstr>
      <vt:lpstr>PowerPoint Presentation</vt:lpstr>
      <vt:lpstr>PASO 3: OPCIONES PARA APORTAR</vt:lpstr>
      <vt:lpstr>PASO 4. ELABORAR PLAN DE RECAUDACIÓN DE FONDOS</vt:lpstr>
      <vt:lpstr>PowerPoint Presentation</vt:lpstr>
      <vt:lpstr>REFLEXIÓN FINAL Fundraising Checklist</vt:lpstr>
      <vt:lpstr>RECURSOS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¿CÓMO ALCANZAR EL ÉXITO EN LA CAPTACIÓN DE FONDOS?</dc:title>
  <dc:creator>Maria Molina</dc:creator>
  <cp:lastModifiedBy>Maria Molina</cp:lastModifiedBy>
  <cp:revision>36</cp:revision>
  <dcterms:created xsi:type="dcterms:W3CDTF">2018-07-02T17:59:11Z</dcterms:created>
  <dcterms:modified xsi:type="dcterms:W3CDTF">2018-07-07T15:44:44Z</dcterms:modified>
</cp:coreProperties>
</file>