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8" r:id="rId4"/>
  </p:sldMasterIdLst>
  <p:notesMasterIdLst>
    <p:notesMasterId r:id="rId24"/>
  </p:notesMasterIdLst>
  <p:sldIdLst>
    <p:sldId id="260" r:id="rId5"/>
    <p:sldId id="280" r:id="rId6"/>
    <p:sldId id="287" r:id="rId7"/>
    <p:sldId id="286" r:id="rId8"/>
    <p:sldId id="293" r:id="rId9"/>
    <p:sldId id="288" r:id="rId10"/>
    <p:sldId id="278" r:id="rId11"/>
    <p:sldId id="290" r:id="rId12"/>
    <p:sldId id="289" r:id="rId13"/>
    <p:sldId id="271" r:id="rId14"/>
    <p:sldId id="268" r:id="rId15"/>
    <p:sldId id="294" r:id="rId16"/>
    <p:sldId id="270" r:id="rId17"/>
    <p:sldId id="295" r:id="rId18"/>
    <p:sldId id="296" r:id="rId19"/>
    <p:sldId id="291" r:id="rId20"/>
    <p:sldId id="297" r:id="rId21"/>
    <p:sldId id="27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60243" autoAdjust="0"/>
  </p:normalViewPr>
  <p:slideViewPr>
    <p:cSldViewPr snapToGrid="0">
      <p:cViewPr varScale="1">
        <p:scale>
          <a:sx n="47" d="100"/>
          <a:sy n="47" d="100"/>
        </p:scale>
        <p:origin x="28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AB311-E2D9-4BC4-96F7-8CCE1C6CBBE5}" type="datetimeFigureOut">
              <a:rPr lang="en-US" smtClean="0"/>
              <a:t>7/6/18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8C874-9AA0-4540-B172-4704777B19C5}" type="slidenum">
              <a:rPr lang="en-US" smtClean="0"/>
              <a:t>‹Nº›</a:t>
            </a:fld>
            <a:endParaRPr lang="en-US"/>
          </a:p>
        </p:txBody>
      </p:sp>
    </p:spTree>
    <p:extLst>
      <p:ext uri="{BB962C8B-B14F-4D97-AF65-F5344CB8AC3E}">
        <p14:creationId xmlns:p14="http://schemas.microsoft.com/office/powerpoint/2010/main" val="160112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371600" y="1143000"/>
            <a:ext cx="4114800" cy="30861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ヒラギノ角ゴ Pro W3" pitchFamily="-8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spcBef>
                <a:spcPct val="30000"/>
              </a:spcBef>
              <a:defRPr sz="1200">
                <a:solidFill>
                  <a:schemeClr val="tx1"/>
                </a:solidFill>
                <a:latin typeface="Arial" pitchFamily="34" charset="0"/>
                <a:ea typeface="ヒラギノ角ゴ Pro W3" pitchFamily="-84" charset="-128"/>
              </a:defRPr>
            </a:lvl1pPr>
            <a:lvl2pPr marL="729057" indent="-280406" defTabSz="914437">
              <a:spcBef>
                <a:spcPct val="30000"/>
              </a:spcBef>
              <a:defRPr sz="1200">
                <a:solidFill>
                  <a:schemeClr val="tx1"/>
                </a:solidFill>
                <a:latin typeface="Arial" pitchFamily="34" charset="0"/>
                <a:ea typeface="ヒラギノ角ゴ Pro W3" pitchFamily="-84" charset="-128"/>
              </a:defRPr>
            </a:lvl2pPr>
            <a:lvl3pPr marL="1121626" indent="-224325" defTabSz="914437">
              <a:spcBef>
                <a:spcPct val="30000"/>
              </a:spcBef>
              <a:defRPr sz="1200">
                <a:solidFill>
                  <a:schemeClr val="tx1"/>
                </a:solidFill>
                <a:latin typeface="Arial" pitchFamily="34" charset="0"/>
                <a:ea typeface="ヒラギノ角ゴ Pro W3" pitchFamily="-84" charset="-128"/>
              </a:defRPr>
            </a:lvl3pPr>
            <a:lvl4pPr marL="1570276" indent="-224325" defTabSz="914437">
              <a:spcBef>
                <a:spcPct val="30000"/>
              </a:spcBef>
              <a:defRPr sz="1200">
                <a:solidFill>
                  <a:schemeClr val="tx1"/>
                </a:solidFill>
                <a:latin typeface="Arial" pitchFamily="34" charset="0"/>
                <a:ea typeface="ヒラギノ角ゴ Pro W3" pitchFamily="-84" charset="-128"/>
              </a:defRPr>
            </a:lvl4pPr>
            <a:lvl5pPr marL="2018927" indent="-224325" defTabSz="914437">
              <a:spcBef>
                <a:spcPct val="30000"/>
              </a:spcBef>
              <a:defRPr sz="1200">
                <a:solidFill>
                  <a:schemeClr val="tx1"/>
                </a:solidFill>
                <a:latin typeface="Arial" pitchFamily="34" charset="0"/>
                <a:ea typeface="ヒラギノ角ゴ Pro W3" pitchFamily="-84" charset="-128"/>
              </a:defRPr>
            </a:lvl5pPr>
            <a:lvl6pPr marL="2467577"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16227"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364878"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13528" indent="-224325" defTabSz="914437"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EA195FCD-CBAC-416D-8CCE-F3332324E858}" type="slidenum">
              <a:rPr lang="en-US" altLang="en-US">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val="63194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C874-9AA0-4540-B172-4704777B19C5}" type="slidenum">
              <a:rPr lang="en-US" smtClean="0"/>
              <a:t>11</a:t>
            </a:fld>
            <a:endParaRPr lang="en-US"/>
          </a:p>
        </p:txBody>
      </p:sp>
    </p:spTree>
    <p:extLst>
      <p:ext uri="{BB962C8B-B14F-4D97-AF65-F5344CB8AC3E}">
        <p14:creationId xmlns:p14="http://schemas.microsoft.com/office/powerpoint/2010/main" val="236928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C874-9AA0-4540-B172-4704777B19C5}" type="slidenum">
              <a:rPr lang="en-US" smtClean="0"/>
              <a:t>13</a:t>
            </a:fld>
            <a:endParaRPr lang="en-US"/>
          </a:p>
        </p:txBody>
      </p:sp>
    </p:spTree>
    <p:extLst>
      <p:ext uri="{BB962C8B-B14F-4D97-AF65-F5344CB8AC3E}">
        <p14:creationId xmlns:p14="http://schemas.microsoft.com/office/powerpoint/2010/main" val="190065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C874-9AA0-4540-B172-4704777B19C5}" type="slidenum">
              <a:rPr lang="en-US" smtClean="0"/>
              <a:t>14</a:t>
            </a:fld>
            <a:endParaRPr lang="en-US"/>
          </a:p>
        </p:txBody>
      </p:sp>
    </p:spTree>
    <p:extLst>
      <p:ext uri="{BB962C8B-B14F-4D97-AF65-F5344CB8AC3E}">
        <p14:creationId xmlns:p14="http://schemas.microsoft.com/office/powerpoint/2010/main" val="142818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C874-9AA0-4540-B172-4704777B19C5}" type="slidenum">
              <a:rPr lang="en-US" smtClean="0"/>
              <a:t>15</a:t>
            </a:fld>
            <a:endParaRPr lang="en-US"/>
          </a:p>
        </p:txBody>
      </p:sp>
    </p:spTree>
    <p:extLst>
      <p:ext uri="{BB962C8B-B14F-4D97-AF65-F5344CB8AC3E}">
        <p14:creationId xmlns:p14="http://schemas.microsoft.com/office/powerpoint/2010/main" val="154151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E8C874-9AA0-4540-B172-4704777B1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970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ES" b="1" noProof="0" dirty="0"/>
          </a:p>
        </p:txBody>
      </p:sp>
      <p:sp>
        <p:nvSpPr>
          <p:cNvPr id="4" name="Slide Number Placeholder 3"/>
          <p:cNvSpPr>
            <a:spLocks noGrp="1"/>
          </p:cNvSpPr>
          <p:nvPr>
            <p:ph type="sldNum" sz="quarter" idx="10"/>
          </p:nvPr>
        </p:nvSpPr>
        <p:spPr/>
        <p:txBody>
          <a:bodyPr/>
          <a:lstStyle/>
          <a:p>
            <a:fld id="{0103E6AC-9C89-4C0F-BAD9-4DE6671DF204}" type="slidenum">
              <a:rPr lang="en-US" altLang="en-US" smtClean="0"/>
              <a:pPr/>
              <a:t>19</a:t>
            </a:fld>
            <a:endParaRPr lang="en-US" altLang="en-US"/>
          </a:p>
        </p:txBody>
      </p:sp>
    </p:spTree>
    <p:extLst>
      <p:ext uri="{BB962C8B-B14F-4D97-AF65-F5344CB8AC3E}">
        <p14:creationId xmlns:p14="http://schemas.microsoft.com/office/powerpoint/2010/main" val="103164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95838" eaLnBrk="0" fontAlgn="base" hangingPunct="0">
              <a:spcBef>
                <a:spcPct val="30000"/>
              </a:spcBef>
              <a:spcAft>
                <a:spcPct val="0"/>
              </a:spcAft>
              <a:defRPr/>
            </a:pPr>
            <a:r>
              <a:rPr lang="en-US" dirty="0" err="1">
                <a:solidFill>
                  <a:schemeClr val="tx2"/>
                </a:solidFill>
                <a:latin typeface="Arial"/>
                <a:cs typeface="Arial"/>
              </a:rPr>
              <a:t>Cuando</a:t>
            </a:r>
            <a:r>
              <a:rPr lang="en-US" dirty="0">
                <a:solidFill>
                  <a:schemeClr val="tx2"/>
                </a:solidFill>
                <a:latin typeface="Arial"/>
                <a:cs typeface="Arial"/>
              </a:rPr>
              <a:t> un </a:t>
            </a:r>
            <a:r>
              <a:rPr lang="en-US" dirty="0" err="1">
                <a:solidFill>
                  <a:schemeClr val="tx2"/>
                </a:solidFill>
                <a:latin typeface="Arial"/>
                <a:cs typeface="Arial"/>
              </a:rPr>
              <a:t>Rotario</a:t>
            </a:r>
            <a:r>
              <a:rPr lang="en-US" dirty="0">
                <a:solidFill>
                  <a:schemeClr val="tx2"/>
                </a:solidFill>
                <a:latin typeface="Arial"/>
                <a:cs typeface="Arial"/>
              </a:rPr>
              <a:t> </a:t>
            </a:r>
            <a:r>
              <a:rPr lang="en-US" dirty="0" err="1">
                <a:solidFill>
                  <a:schemeClr val="tx2"/>
                </a:solidFill>
                <a:latin typeface="Arial"/>
                <a:cs typeface="Arial"/>
              </a:rPr>
              <a:t>dona</a:t>
            </a:r>
            <a:r>
              <a:rPr lang="en-US" dirty="0">
                <a:solidFill>
                  <a:schemeClr val="tx2"/>
                </a:solidFill>
                <a:latin typeface="Arial"/>
                <a:cs typeface="Arial"/>
              </a:rPr>
              <a:t> a LFR, </a:t>
            </a:r>
            <a:r>
              <a:rPr lang="en-US" dirty="0" err="1">
                <a:solidFill>
                  <a:schemeClr val="tx2"/>
                </a:solidFill>
                <a:latin typeface="Arial"/>
                <a:cs typeface="Arial"/>
              </a:rPr>
              <a:t>está</a:t>
            </a:r>
            <a:r>
              <a:rPr lang="en-US" dirty="0">
                <a:solidFill>
                  <a:schemeClr val="tx2"/>
                </a:solidFill>
                <a:latin typeface="Arial"/>
                <a:cs typeface="Arial"/>
              </a:rPr>
              <a:t> </a:t>
            </a:r>
            <a:r>
              <a:rPr lang="en-US" dirty="0" err="1">
                <a:solidFill>
                  <a:schemeClr val="tx2"/>
                </a:solidFill>
                <a:latin typeface="Arial"/>
                <a:cs typeface="Arial"/>
              </a:rPr>
              <a:t>apoyando</a:t>
            </a:r>
            <a:r>
              <a:rPr lang="en-US" dirty="0">
                <a:solidFill>
                  <a:schemeClr val="tx2"/>
                </a:solidFill>
                <a:latin typeface="Arial"/>
                <a:cs typeface="Arial"/>
              </a:rPr>
              <a:t> </a:t>
            </a:r>
            <a:r>
              <a:rPr lang="en-US" dirty="0" err="1">
                <a:solidFill>
                  <a:schemeClr val="tx2"/>
                </a:solidFill>
                <a:latin typeface="Arial"/>
                <a:cs typeface="Arial"/>
              </a:rPr>
              <a:t>proyectos</a:t>
            </a:r>
            <a:r>
              <a:rPr lang="en-US" dirty="0">
                <a:solidFill>
                  <a:schemeClr val="tx2"/>
                </a:solidFill>
                <a:latin typeface="Arial"/>
                <a:cs typeface="Arial"/>
              </a:rPr>
              <a:t> </a:t>
            </a:r>
            <a:r>
              <a:rPr lang="en-US" dirty="0" err="1">
                <a:solidFill>
                  <a:schemeClr val="tx2"/>
                </a:solidFill>
                <a:latin typeface="Arial"/>
                <a:cs typeface="Arial"/>
              </a:rPr>
              <a:t>identificados</a:t>
            </a:r>
            <a:r>
              <a:rPr lang="en-US" dirty="0">
                <a:solidFill>
                  <a:schemeClr val="tx2"/>
                </a:solidFill>
                <a:latin typeface="Arial"/>
                <a:cs typeface="Arial"/>
              </a:rPr>
              <a:t>, </a:t>
            </a:r>
            <a:r>
              <a:rPr lang="en-US" dirty="0" err="1">
                <a:solidFill>
                  <a:schemeClr val="tx2"/>
                </a:solidFill>
                <a:latin typeface="Arial"/>
                <a:cs typeface="Arial"/>
              </a:rPr>
              <a:t>desarrollados</a:t>
            </a:r>
            <a:r>
              <a:rPr lang="en-US" dirty="0">
                <a:solidFill>
                  <a:schemeClr val="tx2"/>
                </a:solidFill>
                <a:latin typeface="Arial"/>
                <a:cs typeface="Arial"/>
              </a:rPr>
              <a:t> y </a:t>
            </a:r>
            <a:r>
              <a:rPr lang="en-US" dirty="0" err="1">
                <a:solidFill>
                  <a:schemeClr val="tx2"/>
                </a:solidFill>
                <a:latin typeface="Arial"/>
                <a:cs typeface="Arial"/>
              </a:rPr>
              <a:t>administrados</a:t>
            </a:r>
            <a:r>
              <a:rPr lang="en-US" dirty="0">
                <a:solidFill>
                  <a:schemeClr val="tx2"/>
                </a:solidFill>
                <a:latin typeface="Arial"/>
                <a:cs typeface="Arial"/>
              </a:rPr>
              <a:t> </a:t>
            </a:r>
            <a:r>
              <a:rPr lang="en-US" dirty="0" err="1">
                <a:solidFill>
                  <a:schemeClr val="tx2"/>
                </a:solidFill>
                <a:latin typeface="Arial"/>
                <a:cs typeface="Arial"/>
              </a:rPr>
              <a:t>por</a:t>
            </a:r>
            <a:r>
              <a:rPr lang="en-US" dirty="0">
                <a:solidFill>
                  <a:schemeClr val="tx2"/>
                </a:solidFill>
                <a:latin typeface="Arial"/>
                <a:cs typeface="Arial"/>
              </a:rPr>
              <a:t> </a:t>
            </a:r>
            <a:r>
              <a:rPr lang="en-US" dirty="0" err="1">
                <a:solidFill>
                  <a:schemeClr val="tx2"/>
                </a:solidFill>
                <a:latin typeface="Arial"/>
                <a:cs typeface="Arial"/>
              </a:rPr>
              <a:t>compañeros</a:t>
            </a:r>
            <a:r>
              <a:rPr lang="en-US" dirty="0">
                <a:solidFill>
                  <a:schemeClr val="tx2"/>
                </a:solidFill>
                <a:latin typeface="Arial"/>
                <a:cs typeface="Arial"/>
              </a:rPr>
              <a:t> </a:t>
            </a:r>
            <a:r>
              <a:rPr lang="en-US" dirty="0" err="1">
                <a:solidFill>
                  <a:schemeClr val="tx2"/>
                </a:solidFill>
                <a:latin typeface="Arial"/>
                <a:cs typeface="Arial"/>
              </a:rPr>
              <a:t>Rotarios</a:t>
            </a:r>
            <a:r>
              <a:rPr lang="en-US" dirty="0">
                <a:solidFill>
                  <a:schemeClr val="tx2"/>
                </a:solidFill>
                <a:latin typeface="Arial"/>
                <a:cs typeface="Arial"/>
              </a:rPr>
              <a:t> en el </a:t>
            </a:r>
            <a:r>
              <a:rPr lang="en-US" dirty="0" err="1">
                <a:solidFill>
                  <a:schemeClr val="tx2"/>
                </a:solidFill>
                <a:latin typeface="Arial"/>
                <a:cs typeface="Arial"/>
              </a:rPr>
              <a:t>mundo</a:t>
            </a:r>
            <a:r>
              <a:rPr lang="en-US" dirty="0">
                <a:solidFill>
                  <a:schemeClr val="tx2"/>
                </a:solidFill>
                <a:latin typeface="Arial"/>
                <a:cs typeface="Arial"/>
              </a:rPr>
              <a:t> </a:t>
            </a:r>
            <a:r>
              <a:rPr lang="en-US" dirty="0" err="1">
                <a:solidFill>
                  <a:schemeClr val="tx2"/>
                </a:solidFill>
                <a:latin typeface="Arial"/>
                <a:cs typeface="Arial"/>
              </a:rPr>
              <a:t>para</a:t>
            </a:r>
            <a:r>
              <a:rPr lang="en-US" dirty="0">
                <a:solidFill>
                  <a:schemeClr val="tx2"/>
                </a:solidFill>
                <a:latin typeface="Arial"/>
                <a:cs typeface="Arial"/>
              </a:rPr>
              <a:t> </a:t>
            </a:r>
            <a:r>
              <a:rPr lang="en-US" dirty="0" err="1">
                <a:solidFill>
                  <a:schemeClr val="tx2"/>
                </a:solidFill>
                <a:latin typeface="Arial"/>
                <a:cs typeface="Arial"/>
              </a:rPr>
              <a:t>mejorar</a:t>
            </a:r>
            <a:r>
              <a:rPr lang="en-US" dirty="0">
                <a:solidFill>
                  <a:schemeClr val="tx2"/>
                </a:solidFill>
                <a:latin typeface="Arial"/>
                <a:cs typeface="Arial"/>
              </a:rPr>
              <a:t> </a:t>
            </a:r>
            <a:r>
              <a:rPr lang="en-US" dirty="0" err="1">
                <a:solidFill>
                  <a:schemeClr val="tx2"/>
                </a:solidFill>
                <a:latin typeface="Arial"/>
                <a:cs typeface="Arial"/>
              </a:rPr>
              <a:t>sus</a:t>
            </a:r>
            <a:r>
              <a:rPr lang="en-US" dirty="0">
                <a:solidFill>
                  <a:schemeClr val="tx2"/>
                </a:solidFill>
                <a:latin typeface="Arial"/>
                <a:cs typeface="Arial"/>
              </a:rPr>
              <a:t> </a:t>
            </a:r>
            <a:r>
              <a:rPr lang="en-US" dirty="0" err="1">
                <a:solidFill>
                  <a:schemeClr val="tx2"/>
                </a:solidFill>
                <a:latin typeface="Arial"/>
                <a:cs typeface="Arial"/>
              </a:rPr>
              <a:t>comunidades</a:t>
            </a:r>
            <a:r>
              <a:rPr lang="en-US" dirty="0">
                <a:solidFill>
                  <a:schemeClr val="tx2"/>
                </a:solidFill>
                <a:latin typeface="Arial"/>
                <a:cs typeface="Arial"/>
              </a:rPr>
              <a:t>.</a:t>
            </a:r>
          </a:p>
          <a:p>
            <a:endParaRPr lang="en-US"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68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10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s-ES_tradnl" sz="1200" b="0" i="0" u="none" strike="noStrike" kern="1200" cap="none" spc="0" normalizeH="0" baseline="0" noProof="0" dirty="0">
              <a:ln>
                <a:noFill/>
              </a:ln>
              <a:solidFill>
                <a:prstClr val="black"/>
              </a:solidFill>
              <a:effectLst/>
              <a:uLnTx/>
              <a:uFillTx/>
              <a:latin typeface="Georgia" panose="02040502050405020303" pitchFamily="18" charset="0"/>
              <a:ea typeface="SimSu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203670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C874-9AA0-4540-B172-4704777B19C5}" type="slidenum">
              <a:rPr lang="en-US" smtClean="0"/>
              <a:t>5</a:t>
            </a:fld>
            <a:endParaRPr lang="en-US"/>
          </a:p>
        </p:txBody>
      </p:sp>
    </p:spTree>
    <p:extLst>
      <p:ext uri="{BB962C8B-B14F-4D97-AF65-F5344CB8AC3E}">
        <p14:creationId xmlns:p14="http://schemas.microsoft.com/office/powerpoint/2010/main" val="427675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noProof="0" dirty="0"/>
              <a:t>Nuestra segunda sugerencia para alcanzar el éxito en la recaudación de fondos es fijar</a:t>
            </a:r>
            <a:r>
              <a:rPr lang="es-ES" baseline="0" noProof="0" dirty="0"/>
              <a:t> metas.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baseline="0" noProof="0" dirty="0"/>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noProof="0" dirty="0"/>
              <a:t>Los clubes que fijan metas de captación de fondos son mucho más proclives a apoyar La Fundación Rotaria que los clubes que no lo hacen</a:t>
            </a:r>
            <a:r>
              <a:rPr lang="es-ES" altLang="en-US" noProof="0" dirty="0">
                <a:solidFill>
                  <a:srgbClr val="000000"/>
                </a:solidFill>
                <a:latin typeface="Arial" pitchFamily="34" charset="0"/>
                <a:cs typeface="Arial" pitchFamily="34" charset="0"/>
              </a:rPr>
              <a:t>. Ahora es más fácil que nunca fijar metas en </a:t>
            </a:r>
            <a:r>
              <a:rPr lang="es-ES" altLang="en-US" baseline="0" noProof="0" dirty="0">
                <a:solidFill>
                  <a:srgbClr val="000000"/>
                </a:solidFill>
                <a:latin typeface="Arial" pitchFamily="34" charset="0"/>
                <a:cs typeface="Arial" pitchFamily="34" charset="0"/>
              </a:rPr>
              <a:t>Rotary Club Central, herramienta a la que podrán acceder a través de sus cuentas en el sitio web de Rotary. </a:t>
            </a:r>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baseline="0" noProof="0" dirty="0">
                <a:solidFill>
                  <a:srgbClr val="000000"/>
                </a:solidFill>
                <a:latin typeface="Arial" pitchFamily="34" charset="0"/>
                <a:cs typeface="Arial" pitchFamily="34" charset="0"/>
              </a:rPr>
              <a:t>Si registran las metas del club en </a:t>
            </a:r>
            <a:r>
              <a:rPr lang="es-ES" altLang="en-US" noProof="0" dirty="0">
                <a:solidFill>
                  <a:srgbClr val="000000"/>
                </a:solidFill>
                <a:latin typeface="Arial" pitchFamily="34" charset="0"/>
                <a:cs typeface="Arial" pitchFamily="34" charset="0"/>
              </a:rPr>
              <a:t>Rotary Club Central, éstas</a:t>
            </a:r>
            <a:r>
              <a:rPr lang="es-ES" altLang="en-US" baseline="0" noProof="0" dirty="0">
                <a:solidFill>
                  <a:srgbClr val="000000"/>
                </a:solidFill>
                <a:latin typeface="Arial" pitchFamily="34" charset="0"/>
                <a:cs typeface="Arial" pitchFamily="34" charset="0"/>
              </a:rPr>
              <a:t> pasarán a formar parte automáticamente del Informe de captación de fondos del club</a:t>
            </a:r>
            <a:r>
              <a:rPr lang="es-ES" altLang="en-US" noProof="0" dirty="0">
                <a:solidFill>
                  <a:srgbClr val="000000"/>
                </a:solidFill>
                <a:latin typeface="Arial" pitchFamily="34" charset="0"/>
                <a:cs typeface="Arial"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noProof="0" dirty="0">
                <a:solidFill>
                  <a:srgbClr val="000000"/>
                </a:solidFill>
                <a:latin typeface="Arial" pitchFamily="34" charset="0"/>
                <a:cs typeface="Arial" pitchFamily="34" charset="0"/>
              </a:rPr>
              <a:t>Ésta es una magnífica herramienta que tanto ustedes como los presidentes de</a:t>
            </a:r>
            <a:r>
              <a:rPr lang="es-ES" altLang="en-US" baseline="0" noProof="0" dirty="0">
                <a:solidFill>
                  <a:srgbClr val="000000"/>
                </a:solidFill>
                <a:latin typeface="Arial" pitchFamily="34" charset="0"/>
                <a:cs typeface="Arial" pitchFamily="34" charset="0"/>
              </a:rPr>
              <a:t> los comités de La Fundación Rotaria de los clubes pueden utilizar para dar seguimiento a las metas de contribuciones de fondos incluidas en los requisitos de la Mención Presidencial. Los líderes de los clubes y distritos pueden acceder a este informe, en el cual se muestra el historial de las contribuciones del club en los últimos cinco años.</a:t>
            </a:r>
            <a:r>
              <a:rPr lang="es-ES" altLang="en-US" noProof="0" dirty="0">
                <a:solidFill>
                  <a:srgbClr val="000000"/>
                </a:solidFill>
                <a:latin typeface="Arial" pitchFamily="34" charset="0"/>
                <a:cs typeface="Arial" pitchFamily="34" charset="0"/>
              </a:rPr>
              <a:t> </a:t>
            </a:r>
          </a:p>
          <a:p>
            <a:endParaRPr lang="es-ES" altLang="en-US" baseline="0" noProof="0" dirty="0">
              <a:solidFill>
                <a:srgbClr val="000000"/>
              </a:solidFill>
              <a:latin typeface="Arial" pitchFamily="34" charset="0"/>
              <a:cs typeface="Arial" pitchFamily="34" charset="0"/>
            </a:endParaRPr>
          </a:p>
          <a:p>
            <a:r>
              <a:rPr lang="es-ES" altLang="en-US" baseline="0" noProof="0" dirty="0">
                <a:solidFill>
                  <a:srgbClr val="000000"/>
                </a:solidFill>
                <a:latin typeface="Arial" pitchFamily="34" charset="0"/>
                <a:cs typeface="Arial" pitchFamily="34" charset="0"/>
              </a:rPr>
              <a:t>La fijación de metas no debe ser una tarea aburrida. Si se fijan una meta para este año, busquen una manera divertida de celebrar los logros que vayan alcanzando. Por ejemplo, podrían celebrar una fiesta o una reunión en el hogar de uno de los socios para disfrutar del compañerismo y celebrar los éxitos alcanzados.</a:t>
            </a:r>
            <a:endParaRPr lang="es-ES" noProof="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6460-B67F-49AB-BA0D-FF109B138F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94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95838" eaLnBrk="0" fontAlgn="base" hangingPunct="0">
              <a:spcBef>
                <a:spcPct val="30000"/>
              </a:spcBef>
              <a:spcAft>
                <a:spcPct val="0"/>
              </a:spcAft>
              <a:defRPr/>
            </a:pPr>
            <a:r>
              <a:rPr lang="en-US" dirty="0" err="1">
                <a:solidFill>
                  <a:schemeClr val="tx2"/>
                </a:solidFill>
                <a:latin typeface="Arial"/>
                <a:cs typeface="Arial"/>
              </a:rPr>
              <a:t>Cuando</a:t>
            </a:r>
            <a:r>
              <a:rPr lang="en-US" dirty="0">
                <a:solidFill>
                  <a:schemeClr val="tx2"/>
                </a:solidFill>
                <a:latin typeface="Arial"/>
                <a:cs typeface="Arial"/>
              </a:rPr>
              <a:t> un </a:t>
            </a:r>
            <a:r>
              <a:rPr lang="en-US" dirty="0" err="1">
                <a:solidFill>
                  <a:schemeClr val="tx2"/>
                </a:solidFill>
                <a:latin typeface="Arial"/>
                <a:cs typeface="Arial"/>
              </a:rPr>
              <a:t>Rotario</a:t>
            </a:r>
            <a:r>
              <a:rPr lang="en-US" dirty="0">
                <a:solidFill>
                  <a:schemeClr val="tx2"/>
                </a:solidFill>
                <a:latin typeface="Arial"/>
                <a:cs typeface="Arial"/>
              </a:rPr>
              <a:t> </a:t>
            </a:r>
            <a:r>
              <a:rPr lang="en-US" dirty="0" err="1">
                <a:solidFill>
                  <a:schemeClr val="tx2"/>
                </a:solidFill>
                <a:latin typeface="Arial"/>
                <a:cs typeface="Arial"/>
              </a:rPr>
              <a:t>dona</a:t>
            </a:r>
            <a:r>
              <a:rPr lang="en-US" dirty="0">
                <a:solidFill>
                  <a:schemeClr val="tx2"/>
                </a:solidFill>
                <a:latin typeface="Arial"/>
                <a:cs typeface="Arial"/>
              </a:rPr>
              <a:t> a LFR, </a:t>
            </a:r>
            <a:r>
              <a:rPr lang="en-US" dirty="0" err="1">
                <a:solidFill>
                  <a:schemeClr val="tx2"/>
                </a:solidFill>
                <a:latin typeface="Arial"/>
                <a:cs typeface="Arial"/>
              </a:rPr>
              <a:t>está</a:t>
            </a:r>
            <a:r>
              <a:rPr lang="en-US" dirty="0">
                <a:solidFill>
                  <a:schemeClr val="tx2"/>
                </a:solidFill>
                <a:latin typeface="Arial"/>
                <a:cs typeface="Arial"/>
              </a:rPr>
              <a:t> </a:t>
            </a:r>
            <a:r>
              <a:rPr lang="en-US" dirty="0" err="1">
                <a:solidFill>
                  <a:schemeClr val="tx2"/>
                </a:solidFill>
                <a:latin typeface="Arial"/>
                <a:cs typeface="Arial"/>
              </a:rPr>
              <a:t>apoyando</a:t>
            </a:r>
            <a:r>
              <a:rPr lang="en-US" dirty="0">
                <a:solidFill>
                  <a:schemeClr val="tx2"/>
                </a:solidFill>
                <a:latin typeface="Arial"/>
                <a:cs typeface="Arial"/>
              </a:rPr>
              <a:t> </a:t>
            </a:r>
            <a:r>
              <a:rPr lang="en-US" dirty="0" err="1">
                <a:solidFill>
                  <a:schemeClr val="tx2"/>
                </a:solidFill>
                <a:latin typeface="Arial"/>
                <a:cs typeface="Arial"/>
              </a:rPr>
              <a:t>proyectos</a:t>
            </a:r>
            <a:r>
              <a:rPr lang="en-US" dirty="0">
                <a:solidFill>
                  <a:schemeClr val="tx2"/>
                </a:solidFill>
                <a:latin typeface="Arial"/>
                <a:cs typeface="Arial"/>
              </a:rPr>
              <a:t> </a:t>
            </a:r>
            <a:r>
              <a:rPr lang="en-US" dirty="0" err="1">
                <a:solidFill>
                  <a:schemeClr val="tx2"/>
                </a:solidFill>
                <a:latin typeface="Arial"/>
                <a:cs typeface="Arial"/>
              </a:rPr>
              <a:t>identificados</a:t>
            </a:r>
            <a:r>
              <a:rPr lang="en-US" dirty="0">
                <a:solidFill>
                  <a:schemeClr val="tx2"/>
                </a:solidFill>
                <a:latin typeface="Arial"/>
                <a:cs typeface="Arial"/>
              </a:rPr>
              <a:t>, </a:t>
            </a:r>
            <a:r>
              <a:rPr lang="en-US" dirty="0" err="1">
                <a:solidFill>
                  <a:schemeClr val="tx2"/>
                </a:solidFill>
                <a:latin typeface="Arial"/>
                <a:cs typeface="Arial"/>
              </a:rPr>
              <a:t>desarrollados</a:t>
            </a:r>
            <a:r>
              <a:rPr lang="en-US" dirty="0">
                <a:solidFill>
                  <a:schemeClr val="tx2"/>
                </a:solidFill>
                <a:latin typeface="Arial"/>
                <a:cs typeface="Arial"/>
              </a:rPr>
              <a:t> y </a:t>
            </a:r>
            <a:r>
              <a:rPr lang="en-US" dirty="0" err="1">
                <a:solidFill>
                  <a:schemeClr val="tx2"/>
                </a:solidFill>
                <a:latin typeface="Arial"/>
                <a:cs typeface="Arial"/>
              </a:rPr>
              <a:t>administrados</a:t>
            </a:r>
            <a:r>
              <a:rPr lang="en-US" dirty="0">
                <a:solidFill>
                  <a:schemeClr val="tx2"/>
                </a:solidFill>
                <a:latin typeface="Arial"/>
                <a:cs typeface="Arial"/>
              </a:rPr>
              <a:t> </a:t>
            </a:r>
            <a:r>
              <a:rPr lang="en-US" dirty="0" err="1">
                <a:solidFill>
                  <a:schemeClr val="tx2"/>
                </a:solidFill>
                <a:latin typeface="Arial"/>
                <a:cs typeface="Arial"/>
              </a:rPr>
              <a:t>por</a:t>
            </a:r>
            <a:r>
              <a:rPr lang="en-US" dirty="0">
                <a:solidFill>
                  <a:schemeClr val="tx2"/>
                </a:solidFill>
                <a:latin typeface="Arial"/>
                <a:cs typeface="Arial"/>
              </a:rPr>
              <a:t> </a:t>
            </a:r>
            <a:r>
              <a:rPr lang="en-US" dirty="0" err="1">
                <a:solidFill>
                  <a:schemeClr val="tx2"/>
                </a:solidFill>
                <a:latin typeface="Arial"/>
                <a:cs typeface="Arial"/>
              </a:rPr>
              <a:t>compañeros</a:t>
            </a:r>
            <a:r>
              <a:rPr lang="en-US" dirty="0">
                <a:solidFill>
                  <a:schemeClr val="tx2"/>
                </a:solidFill>
                <a:latin typeface="Arial"/>
                <a:cs typeface="Arial"/>
              </a:rPr>
              <a:t> </a:t>
            </a:r>
            <a:r>
              <a:rPr lang="en-US" dirty="0" err="1">
                <a:solidFill>
                  <a:schemeClr val="tx2"/>
                </a:solidFill>
                <a:latin typeface="Arial"/>
                <a:cs typeface="Arial"/>
              </a:rPr>
              <a:t>Rotarios</a:t>
            </a:r>
            <a:r>
              <a:rPr lang="en-US" dirty="0">
                <a:solidFill>
                  <a:schemeClr val="tx2"/>
                </a:solidFill>
                <a:latin typeface="Arial"/>
                <a:cs typeface="Arial"/>
              </a:rPr>
              <a:t> en el </a:t>
            </a:r>
            <a:r>
              <a:rPr lang="en-US" dirty="0" err="1">
                <a:solidFill>
                  <a:schemeClr val="tx2"/>
                </a:solidFill>
                <a:latin typeface="Arial"/>
                <a:cs typeface="Arial"/>
              </a:rPr>
              <a:t>mundo</a:t>
            </a:r>
            <a:r>
              <a:rPr lang="en-US" dirty="0">
                <a:solidFill>
                  <a:schemeClr val="tx2"/>
                </a:solidFill>
                <a:latin typeface="Arial"/>
                <a:cs typeface="Arial"/>
              </a:rPr>
              <a:t> </a:t>
            </a:r>
            <a:r>
              <a:rPr lang="en-US" dirty="0" err="1">
                <a:solidFill>
                  <a:schemeClr val="tx2"/>
                </a:solidFill>
                <a:latin typeface="Arial"/>
                <a:cs typeface="Arial"/>
              </a:rPr>
              <a:t>para</a:t>
            </a:r>
            <a:r>
              <a:rPr lang="en-US" dirty="0">
                <a:solidFill>
                  <a:schemeClr val="tx2"/>
                </a:solidFill>
                <a:latin typeface="Arial"/>
                <a:cs typeface="Arial"/>
              </a:rPr>
              <a:t> </a:t>
            </a:r>
            <a:r>
              <a:rPr lang="en-US" dirty="0" err="1">
                <a:solidFill>
                  <a:schemeClr val="tx2"/>
                </a:solidFill>
                <a:latin typeface="Arial"/>
                <a:cs typeface="Arial"/>
              </a:rPr>
              <a:t>mejorar</a:t>
            </a:r>
            <a:r>
              <a:rPr lang="en-US" dirty="0">
                <a:solidFill>
                  <a:schemeClr val="tx2"/>
                </a:solidFill>
                <a:latin typeface="Arial"/>
                <a:cs typeface="Arial"/>
              </a:rPr>
              <a:t> </a:t>
            </a:r>
            <a:r>
              <a:rPr lang="en-US" dirty="0" err="1">
                <a:solidFill>
                  <a:schemeClr val="tx2"/>
                </a:solidFill>
                <a:latin typeface="Arial"/>
                <a:cs typeface="Arial"/>
              </a:rPr>
              <a:t>sus</a:t>
            </a:r>
            <a:r>
              <a:rPr lang="en-US" dirty="0">
                <a:solidFill>
                  <a:schemeClr val="tx2"/>
                </a:solidFill>
                <a:latin typeface="Arial"/>
                <a:cs typeface="Arial"/>
              </a:rPr>
              <a:t> </a:t>
            </a:r>
            <a:r>
              <a:rPr lang="en-US" dirty="0" err="1">
                <a:solidFill>
                  <a:schemeClr val="tx2"/>
                </a:solidFill>
                <a:latin typeface="Arial"/>
                <a:cs typeface="Arial"/>
              </a:rPr>
              <a:t>comunidades</a:t>
            </a:r>
            <a:r>
              <a:rPr lang="en-US" dirty="0">
                <a:solidFill>
                  <a:schemeClr val="tx2"/>
                </a:solidFill>
                <a:latin typeface="Arial"/>
                <a:cs typeface="Arial"/>
              </a:rPr>
              <a:t>.</a:t>
            </a:r>
          </a:p>
          <a:p>
            <a:endParaRPr lang="en-US"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02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dirty="0">
                <a:solidFill>
                  <a:schemeClr val="tx1"/>
                </a:solidFill>
                <a:effectLst/>
                <a:latin typeface="+mn-lt"/>
                <a:ea typeface="+mn-ea"/>
                <a:cs typeface="+mn-cs"/>
              </a:rPr>
              <a:t>La Fundación Rotaria es una fuente primordial de fondos para financiar las actividades humanitarias de Rotary y su iniciativa de erradicación mundial de la polio.     </a:t>
            </a:r>
            <a:r>
              <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ヒラギノ角ゴ Pro W3" pitchFamily="-8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dirty="0">
                <a:solidFill>
                  <a:schemeClr val="tx1"/>
                </a:solidFill>
                <a:effectLst/>
                <a:latin typeface="+mn-lt"/>
                <a:ea typeface="+mn-ea"/>
                <a:cs typeface="+mn-cs"/>
              </a:rPr>
              <a:t>Nuestra Fundación puede lograr esta misión gracias</a:t>
            </a:r>
            <a:r>
              <a:rPr lang="es-ES_tradnl" sz="1200" kern="1200" baseline="0" dirty="0">
                <a:solidFill>
                  <a:schemeClr val="tx1"/>
                </a:solidFill>
                <a:effectLst/>
                <a:latin typeface="+mn-lt"/>
                <a:ea typeface="+mn-ea"/>
                <a:cs typeface="+mn-cs"/>
              </a:rPr>
              <a:t> a</a:t>
            </a:r>
            <a:r>
              <a:rPr lang="es-ES_tradnl" sz="1200" kern="1200" dirty="0">
                <a:solidFill>
                  <a:schemeClr val="tx1"/>
                </a:solidFill>
                <a:effectLst/>
                <a:latin typeface="+mn-lt"/>
                <a:ea typeface="+mn-ea"/>
                <a:cs typeface="+mn-cs"/>
              </a:rPr>
              <a:t> las generosas contribuciones y la participación activa de rotarios y amigos de Rotary.</a:t>
            </a:r>
            <a:endParaRPr lang="es-ES_tradnl" dirty="0"/>
          </a:p>
        </p:txBody>
      </p:sp>
      <p:sp>
        <p:nvSpPr>
          <p:cNvPr id="4" name="Slide Number Placeholder 3"/>
          <p:cNvSpPr>
            <a:spLocks noGrp="1"/>
          </p:cNvSpPr>
          <p:nvPr>
            <p:ph type="sldNum" sz="quarter" idx="10"/>
          </p:nvPr>
        </p:nvSpPr>
        <p:spPr/>
        <p:txBody>
          <a:bodyPr/>
          <a:lstStyle/>
          <a:p>
            <a:r>
              <a:rPr lang="es-ES_tradnl" dirty="0">
                <a:latin typeface="Georgia"/>
              </a:rPr>
              <a:t>La misi</a:t>
            </a:r>
            <a:r>
              <a:rPr lang="es-ES_tradnl" dirty="0">
                <a:latin typeface="Times New Roman"/>
              </a:rPr>
              <a:t>ó</a:t>
            </a:r>
            <a:r>
              <a:rPr lang="es-ES_tradnl" dirty="0">
                <a:latin typeface="Georgia"/>
              </a:rPr>
              <a:t>n de La Fundaci</a:t>
            </a:r>
            <a:r>
              <a:rPr lang="es-ES_tradnl" dirty="0">
                <a:latin typeface="Times New Roman"/>
              </a:rPr>
              <a:t>ó</a:t>
            </a:r>
            <a:r>
              <a:rPr lang="es-ES_tradnl" dirty="0">
                <a:latin typeface="Georgia"/>
              </a:rPr>
              <a:t>n Rotaria es propiciar que los socios rotarios promuevan la comprensi</a:t>
            </a:r>
            <a:r>
              <a:rPr lang="es-ES_tradnl" dirty="0">
                <a:latin typeface="Times New Roman"/>
              </a:rPr>
              <a:t>ó</a:t>
            </a:r>
            <a:r>
              <a:rPr lang="es-ES_tradnl" dirty="0">
                <a:latin typeface="Georgia"/>
              </a:rPr>
              <a:t>n mundial, la paz y la buena voluntad a trav</a:t>
            </a:r>
            <a:r>
              <a:rPr lang="es-ES_tradnl" dirty="0">
                <a:latin typeface="Times New Roman"/>
              </a:rPr>
              <a:t>é</a:t>
            </a:r>
            <a:r>
              <a:rPr lang="es-ES_tradnl" dirty="0">
                <a:latin typeface="Georgia"/>
              </a:rPr>
              <a:t>s del mejoramiento de la salud, el apoyo a la educaci</a:t>
            </a:r>
            <a:r>
              <a:rPr lang="es-ES_tradnl" dirty="0">
                <a:latin typeface="Times New Roman"/>
              </a:rPr>
              <a:t>ó</a:t>
            </a:r>
            <a:r>
              <a:rPr lang="es-ES_tradnl" dirty="0">
                <a:latin typeface="Georgia"/>
              </a:rPr>
              <a:t>n y la mitigaci</a:t>
            </a:r>
            <a:r>
              <a:rPr lang="es-ES_tradnl" dirty="0">
                <a:latin typeface="Times New Roman"/>
              </a:rPr>
              <a:t>ó</a:t>
            </a:r>
            <a:r>
              <a:rPr lang="es-ES_tradnl" dirty="0">
                <a:latin typeface="Georgia"/>
              </a:rPr>
              <a:t>n de la pobreza.      </a:t>
            </a:r>
            <a:endParaRPr lang="es-ES_tradnl" dirty="0"/>
          </a:p>
        </p:txBody>
      </p:sp>
    </p:spTree>
    <p:extLst>
      <p:ext uri="{BB962C8B-B14F-4D97-AF65-F5344CB8AC3E}">
        <p14:creationId xmlns:p14="http://schemas.microsoft.com/office/powerpoint/2010/main" val="330461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95838" eaLnBrk="0" fontAlgn="base" hangingPunct="0">
              <a:spcBef>
                <a:spcPct val="30000"/>
              </a:spcBef>
              <a:spcAft>
                <a:spcPct val="0"/>
              </a:spcAft>
              <a:defRPr/>
            </a:pPr>
            <a:r>
              <a:rPr lang="en-US" dirty="0" err="1">
                <a:solidFill>
                  <a:schemeClr val="tx2"/>
                </a:solidFill>
                <a:latin typeface="Arial"/>
                <a:cs typeface="Arial"/>
              </a:rPr>
              <a:t>Cuando</a:t>
            </a:r>
            <a:r>
              <a:rPr lang="en-US" dirty="0">
                <a:solidFill>
                  <a:schemeClr val="tx2"/>
                </a:solidFill>
                <a:latin typeface="Arial"/>
                <a:cs typeface="Arial"/>
              </a:rPr>
              <a:t> un </a:t>
            </a:r>
            <a:r>
              <a:rPr lang="en-US" dirty="0" err="1">
                <a:solidFill>
                  <a:schemeClr val="tx2"/>
                </a:solidFill>
                <a:latin typeface="Arial"/>
                <a:cs typeface="Arial"/>
              </a:rPr>
              <a:t>Rotario</a:t>
            </a:r>
            <a:r>
              <a:rPr lang="en-US" dirty="0">
                <a:solidFill>
                  <a:schemeClr val="tx2"/>
                </a:solidFill>
                <a:latin typeface="Arial"/>
                <a:cs typeface="Arial"/>
              </a:rPr>
              <a:t> </a:t>
            </a:r>
            <a:r>
              <a:rPr lang="en-US" dirty="0" err="1">
                <a:solidFill>
                  <a:schemeClr val="tx2"/>
                </a:solidFill>
                <a:latin typeface="Arial"/>
                <a:cs typeface="Arial"/>
              </a:rPr>
              <a:t>dona</a:t>
            </a:r>
            <a:r>
              <a:rPr lang="en-US" dirty="0">
                <a:solidFill>
                  <a:schemeClr val="tx2"/>
                </a:solidFill>
                <a:latin typeface="Arial"/>
                <a:cs typeface="Arial"/>
              </a:rPr>
              <a:t> a LFR, </a:t>
            </a:r>
            <a:r>
              <a:rPr lang="en-US" dirty="0" err="1">
                <a:solidFill>
                  <a:schemeClr val="tx2"/>
                </a:solidFill>
                <a:latin typeface="Arial"/>
                <a:cs typeface="Arial"/>
              </a:rPr>
              <a:t>está</a:t>
            </a:r>
            <a:r>
              <a:rPr lang="en-US" dirty="0">
                <a:solidFill>
                  <a:schemeClr val="tx2"/>
                </a:solidFill>
                <a:latin typeface="Arial"/>
                <a:cs typeface="Arial"/>
              </a:rPr>
              <a:t> </a:t>
            </a:r>
            <a:r>
              <a:rPr lang="en-US" dirty="0" err="1">
                <a:solidFill>
                  <a:schemeClr val="tx2"/>
                </a:solidFill>
                <a:latin typeface="Arial"/>
                <a:cs typeface="Arial"/>
              </a:rPr>
              <a:t>apoyando</a:t>
            </a:r>
            <a:r>
              <a:rPr lang="en-US" dirty="0">
                <a:solidFill>
                  <a:schemeClr val="tx2"/>
                </a:solidFill>
                <a:latin typeface="Arial"/>
                <a:cs typeface="Arial"/>
              </a:rPr>
              <a:t> </a:t>
            </a:r>
            <a:r>
              <a:rPr lang="en-US" dirty="0" err="1">
                <a:solidFill>
                  <a:schemeClr val="tx2"/>
                </a:solidFill>
                <a:latin typeface="Arial"/>
                <a:cs typeface="Arial"/>
              </a:rPr>
              <a:t>proyectos</a:t>
            </a:r>
            <a:r>
              <a:rPr lang="en-US" dirty="0">
                <a:solidFill>
                  <a:schemeClr val="tx2"/>
                </a:solidFill>
                <a:latin typeface="Arial"/>
                <a:cs typeface="Arial"/>
              </a:rPr>
              <a:t> </a:t>
            </a:r>
            <a:r>
              <a:rPr lang="en-US" dirty="0" err="1">
                <a:solidFill>
                  <a:schemeClr val="tx2"/>
                </a:solidFill>
                <a:latin typeface="Arial"/>
                <a:cs typeface="Arial"/>
              </a:rPr>
              <a:t>identificados</a:t>
            </a:r>
            <a:r>
              <a:rPr lang="en-US" dirty="0">
                <a:solidFill>
                  <a:schemeClr val="tx2"/>
                </a:solidFill>
                <a:latin typeface="Arial"/>
                <a:cs typeface="Arial"/>
              </a:rPr>
              <a:t>, </a:t>
            </a:r>
            <a:r>
              <a:rPr lang="en-US" dirty="0" err="1">
                <a:solidFill>
                  <a:schemeClr val="tx2"/>
                </a:solidFill>
                <a:latin typeface="Arial"/>
                <a:cs typeface="Arial"/>
              </a:rPr>
              <a:t>desarrollados</a:t>
            </a:r>
            <a:r>
              <a:rPr lang="en-US" dirty="0">
                <a:solidFill>
                  <a:schemeClr val="tx2"/>
                </a:solidFill>
                <a:latin typeface="Arial"/>
                <a:cs typeface="Arial"/>
              </a:rPr>
              <a:t> y </a:t>
            </a:r>
            <a:r>
              <a:rPr lang="en-US" dirty="0" err="1">
                <a:solidFill>
                  <a:schemeClr val="tx2"/>
                </a:solidFill>
                <a:latin typeface="Arial"/>
                <a:cs typeface="Arial"/>
              </a:rPr>
              <a:t>administrados</a:t>
            </a:r>
            <a:r>
              <a:rPr lang="en-US" dirty="0">
                <a:solidFill>
                  <a:schemeClr val="tx2"/>
                </a:solidFill>
                <a:latin typeface="Arial"/>
                <a:cs typeface="Arial"/>
              </a:rPr>
              <a:t> </a:t>
            </a:r>
            <a:r>
              <a:rPr lang="en-US" dirty="0" err="1">
                <a:solidFill>
                  <a:schemeClr val="tx2"/>
                </a:solidFill>
                <a:latin typeface="Arial"/>
                <a:cs typeface="Arial"/>
              </a:rPr>
              <a:t>por</a:t>
            </a:r>
            <a:r>
              <a:rPr lang="en-US" dirty="0">
                <a:solidFill>
                  <a:schemeClr val="tx2"/>
                </a:solidFill>
                <a:latin typeface="Arial"/>
                <a:cs typeface="Arial"/>
              </a:rPr>
              <a:t> </a:t>
            </a:r>
            <a:r>
              <a:rPr lang="en-US" dirty="0" err="1">
                <a:solidFill>
                  <a:schemeClr val="tx2"/>
                </a:solidFill>
                <a:latin typeface="Arial"/>
                <a:cs typeface="Arial"/>
              </a:rPr>
              <a:t>compañeros</a:t>
            </a:r>
            <a:r>
              <a:rPr lang="en-US" dirty="0">
                <a:solidFill>
                  <a:schemeClr val="tx2"/>
                </a:solidFill>
                <a:latin typeface="Arial"/>
                <a:cs typeface="Arial"/>
              </a:rPr>
              <a:t> </a:t>
            </a:r>
            <a:r>
              <a:rPr lang="en-US" dirty="0" err="1">
                <a:solidFill>
                  <a:schemeClr val="tx2"/>
                </a:solidFill>
                <a:latin typeface="Arial"/>
                <a:cs typeface="Arial"/>
              </a:rPr>
              <a:t>Rotarios</a:t>
            </a:r>
            <a:r>
              <a:rPr lang="en-US" dirty="0">
                <a:solidFill>
                  <a:schemeClr val="tx2"/>
                </a:solidFill>
                <a:latin typeface="Arial"/>
                <a:cs typeface="Arial"/>
              </a:rPr>
              <a:t> en el </a:t>
            </a:r>
            <a:r>
              <a:rPr lang="en-US" dirty="0" err="1">
                <a:solidFill>
                  <a:schemeClr val="tx2"/>
                </a:solidFill>
                <a:latin typeface="Arial"/>
                <a:cs typeface="Arial"/>
              </a:rPr>
              <a:t>mundo</a:t>
            </a:r>
            <a:r>
              <a:rPr lang="en-US" dirty="0">
                <a:solidFill>
                  <a:schemeClr val="tx2"/>
                </a:solidFill>
                <a:latin typeface="Arial"/>
                <a:cs typeface="Arial"/>
              </a:rPr>
              <a:t> </a:t>
            </a:r>
            <a:r>
              <a:rPr lang="en-US" dirty="0" err="1">
                <a:solidFill>
                  <a:schemeClr val="tx2"/>
                </a:solidFill>
                <a:latin typeface="Arial"/>
                <a:cs typeface="Arial"/>
              </a:rPr>
              <a:t>para</a:t>
            </a:r>
            <a:r>
              <a:rPr lang="en-US" dirty="0">
                <a:solidFill>
                  <a:schemeClr val="tx2"/>
                </a:solidFill>
                <a:latin typeface="Arial"/>
                <a:cs typeface="Arial"/>
              </a:rPr>
              <a:t> </a:t>
            </a:r>
            <a:r>
              <a:rPr lang="en-US" dirty="0" err="1">
                <a:solidFill>
                  <a:schemeClr val="tx2"/>
                </a:solidFill>
                <a:latin typeface="Arial"/>
                <a:cs typeface="Arial"/>
              </a:rPr>
              <a:t>mejorar</a:t>
            </a:r>
            <a:r>
              <a:rPr lang="en-US" dirty="0">
                <a:solidFill>
                  <a:schemeClr val="tx2"/>
                </a:solidFill>
                <a:latin typeface="Arial"/>
                <a:cs typeface="Arial"/>
              </a:rPr>
              <a:t> </a:t>
            </a:r>
            <a:r>
              <a:rPr lang="en-US" dirty="0" err="1">
                <a:solidFill>
                  <a:schemeClr val="tx2"/>
                </a:solidFill>
                <a:latin typeface="Arial"/>
                <a:cs typeface="Arial"/>
              </a:rPr>
              <a:t>sus</a:t>
            </a:r>
            <a:r>
              <a:rPr lang="en-US" dirty="0">
                <a:solidFill>
                  <a:schemeClr val="tx2"/>
                </a:solidFill>
                <a:latin typeface="Arial"/>
                <a:cs typeface="Arial"/>
              </a:rPr>
              <a:t> </a:t>
            </a:r>
            <a:r>
              <a:rPr lang="en-US" dirty="0" err="1">
                <a:solidFill>
                  <a:schemeClr val="tx2"/>
                </a:solidFill>
                <a:latin typeface="Arial"/>
                <a:cs typeface="Arial"/>
              </a:rPr>
              <a:t>comunidades</a:t>
            </a:r>
            <a:r>
              <a:rPr lang="en-US" dirty="0">
                <a:solidFill>
                  <a:schemeClr val="tx2"/>
                </a:solidFill>
                <a:latin typeface="Arial"/>
                <a:cs typeface="Arial"/>
              </a:rPr>
              <a:t>.</a:t>
            </a:r>
          </a:p>
          <a:p>
            <a:endParaRPr lang="en-US"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34A0E-662E-4385-A273-E8FDC910D0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08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038904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2"/>
            <a:ext cx="2133600" cy="365125"/>
          </a:xfrm>
          <a:prstGeom prst="rect">
            <a:avLst/>
          </a:prstGeom>
        </p:spPr>
        <p:txBody>
          <a:bodyPr/>
          <a:lstStyle/>
          <a:p>
            <a:fld id="{B6732C28-46AF-47B6-A362-7AB52E7FC3A1}" type="datetimeFigureOut">
              <a:rPr lang="es-MX" smtClean="0">
                <a:solidFill>
                  <a:prstClr val="black"/>
                </a:solidFill>
              </a:rPr>
              <a:pPr/>
              <a:t>06/07/18</a:t>
            </a:fld>
            <a:endParaRPr lang="es-MX">
              <a:solidFill>
                <a:prstClr val="black"/>
              </a:solidFill>
            </a:endParaRPr>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18EC5754-BEBA-438C-9501-DEAC9847F5A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544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2399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0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33463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925CBC-5D63-4841-856B-2ED1B4A34DEC}" type="slidenum">
              <a:rPr lang="en-US" smtClean="0">
                <a:solidFill>
                  <a:prstClr val="black">
                    <a:tint val="75000"/>
                  </a:prstClr>
                </a:solidFill>
              </a:rPr>
              <a:pPr/>
              <a:t>‹Nº›</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3477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7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68580" tIns="34290" rIns="68580" bIns="3429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1" lang="en-US" sz="1350" b="0" i="0" u="none" strike="noStrike" kern="1200" cap="none" spc="0" normalizeH="0" baseline="0" noProof="0">
                <a:ln>
                  <a:noFill/>
                </a:ln>
                <a:solidFill>
                  <a:srgbClr val="16316B"/>
                </a:solidFill>
                <a:effectLst/>
                <a:uLnTx/>
                <a:uFillTx/>
                <a:latin typeface="Arial Narrow"/>
                <a:ea typeface="+mj-ea"/>
              </a:rPr>
              <a:t>CLICK TO EDIT MASTER TITLE STYLE</a:t>
            </a:r>
            <a:endParaRPr kumimoji="1" lang="en-US" sz="1350" b="0" i="0" u="none" strike="noStrike" kern="1200" cap="none" spc="0" normalizeH="0" baseline="0" noProof="0" dirty="0">
              <a:ln>
                <a:noFill/>
              </a:ln>
              <a:solidFill>
                <a:srgbClr val="16316B"/>
              </a:solidFill>
              <a:effectLst/>
              <a:uLnTx/>
              <a:uFillTx/>
              <a:latin typeface="Arial Narrow"/>
              <a:ea typeface="+mj-ea"/>
            </a:endParaRPr>
          </a:p>
        </p:txBody>
      </p:sp>
    </p:spTree>
    <p:extLst>
      <p:ext uri="{BB962C8B-B14F-4D97-AF65-F5344CB8AC3E}">
        <p14:creationId xmlns:p14="http://schemas.microsoft.com/office/powerpoint/2010/main" val="2188298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solidFill>
                  <a:srgbClr val="17458F"/>
                </a:solidFill>
              </a:defRPr>
            </a:lvl1pPr>
            <a:lvl2pPr>
              <a:defRPr sz="1800">
                <a:solidFill>
                  <a:srgbClr val="17458F"/>
                </a:solidFill>
              </a:defRPr>
            </a:lvl2pPr>
            <a:lvl3pPr>
              <a:defRPr sz="1500">
                <a:solidFill>
                  <a:srgbClr val="17458F"/>
                </a:solidFill>
              </a:defRPr>
            </a:lvl3pPr>
            <a:lvl4pPr>
              <a:defRPr sz="1350">
                <a:solidFill>
                  <a:srgbClr val="17458F"/>
                </a:solidFill>
              </a:defRPr>
            </a:lvl4pPr>
            <a:lvl5pPr>
              <a:defRPr sz="1350">
                <a:solidFill>
                  <a:srgbClr val="17458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solidFill>
                  <a:srgbClr val="17458F"/>
                </a:solidFill>
              </a:defRPr>
            </a:lvl1pPr>
            <a:lvl2pPr>
              <a:defRPr sz="1800">
                <a:solidFill>
                  <a:srgbClr val="17458F"/>
                </a:solidFill>
              </a:defRPr>
            </a:lvl2pPr>
            <a:lvl3pPr>
              <a:defRPr sz="1500">
                <a:solidFill>
                  <a:srgbClr val="17458F"/>
                </a:solidFill>
              </a:defRPr>
            </a:lvl3pPr>
            <a:lvl4pPr>
              <a:defRPr sz="1350">
                <a:solidFill>
                  <a:srgbClr val="17458F"/>
                </a:solidFill>
              </a:defRPr>
            </a:lvl4pPr>
            <a:lvl5pPr>
              <a:defRPr sz="1350">
                <a:solidFill>
                  <a:srgbClr val="17458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6313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1500" b="1" i="0">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solidFill>
                  <a:srgbClr val="17458F"/>
                </a:solidFill>
              </a:defRPr>
            </a:lvl1pPr>
            <a:lvl2pPr>
              <a:defRPr sz="1500">
                <a:solidFill>
                  <a:srgbClr val="17458F"/>
                </a:solidFill>
              </a:defRPr>
            </a:lvl2pPr>
            <a:lvl3pPr>
              <a:defRPr sz="1350">
                <a:solidFill>
                  <a:srgbClr val="17458F"/>
                </a:solidFill>
              </a:defRPr>
            </a:lvl3pPr>
            <a:lvl4pPr>
              <a:defRPr sz="1200">
                <a:solidFill>
                  <a:srgbClr val="17458F"/>
                </a:solidFill>
              </a:defRPr>
            </a:lvl4pPr>
            <a:lvl5pPr>
              <a:defRPr sz="1200">
                <a:solidFill>
                  <a:srgbClr val="17458F"/>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1500" b="1" i="0">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350">
                <a:solidFill>
                  <a:srgbClr val="17458F"/>
                </a:solidFill>
              </a:defRPr>
            </a:lvl1pPr>
            <a:lvl2pPr>
              <a:defRPr sz="1500">
                <a:solidFill>
                  <a:srgbClr val="17458F"/>
                </a:solidFill>
              </a:defRPr>
            </a:lvl2pPr>
            <a:lvl3pPr>
              <a:defRPr sz="1350">
                <a:solidFill>
                  <a:srgbClr val="17458F"/>
                </a:solidFill>
              </a:defRPr>
            </a:lvl3pPr>
            <a:lvl4pPr>
              <a:defRPr sz="1200">
                <a:solidFill>
                  <a:srgbClr val="17458F"/>
                </a:solidFill>
              </a:defRPr>
            </a:lvl4pPr>
            <a:lvl5pPr>
              <a:defRPr sz="1200">
                <a:solidFill>
                  <a:srgbClr val="17458F"/>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33061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048543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77808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925CBC-5D63-4841-856B-2ED1B4A34DEC}" type="slidenum">
              <a:rPr lang="en-US" smtClean="0">
                <a:solidFill>
                  <a:prstClr val="black">
                    <a:tint val="75000"/>
                  </a:prstClr>
                </a:solidFill>
              </a:rPr>
              <a:pPr/>
              <a:t>‹Nº›</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8883275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18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27763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2"/>
            <a:ext cx="2133600" cy="365125"/>
          </a:xfrm>
          <a:prstGeom prst="rect">
            <a:avLst/>
          </a:prstGeom>
        </p:spPr>
        <p:txBody>
          <a:bodyPr/>
          <a:lstStyle/>
          <a:p>
            <a:fld id="{B6732C28-46AF-47B6-A362-7AB52E7FC3A1}" type="datetimeFigureOut">
              <a:rPr lang="es-MX" smtClean="0">
                <a:solidFill>
                  <a:prstClr val="black"/>
                </a:solidFill>
              </a:rPr>
              <a:pPr/>
              <a:t>06/07/18</a:t>
            </a:fld>
            <a:endParaRPr lang="es-MX">
              <a:solidFill>
                <a:prstClr val="black"/>
              </a:solidFill>
            </a:endParaRPr>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18EC5754-BEBA-438C-9501-DEAC9847F5A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595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32987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379785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925CBC-5D63-4841-856B-2ED1B4A34DEC}" type="slidenum">
              <a:rPr lang="en-US" smtClean="0">
                <a:solidFill>
                  <a:prstClr val="black">
                    <a:tint val="75000"/>
                  </a:prstClr>
                </a:solidFill>
              </a:rPr>
              <a:pPr/>
              <a:t>‹Nº›</a:t>
            </a:fld>
            <a:endParaRPr lang="en-US">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52808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7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68580" tIns="34290" rIns="68580" bIns="3429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1" lang="en-US" sz="1350" b="0" i="0" u="none" strike="noStrike" kern="1200" cap="none" spc="0" normalizeH="0" baseline="0" noProof="0">
                <a:ln>
                  <a:noFill/>
                </a:ln>
                <a:solidFill>
                  <a:srgbClr val="16316B"/>
                </a:solidFill>
                <a:effectLst/>
                <a:uLnTx/>
                <a:uFillTx/>
                <a:latin typeface="Arial Narrow"/>
                <a:ea typeface="+mj-ea"/>
              </a:rPr>
              <a:t>CLICK TO EDIT MASTER TITLE STYLE</a:t>
            </a:r>
            <a:endParaRPr kumimoji="1" lang="en-US" sz="1350" b="0" i="0" u="none" strike="noStrike" kern="1200" cap="none" spc="0" normalizeH="0" baseline="0" noProof="0" dirty="0">
              <a:ln>
                <a:noFill/>
              </a:ln>
              <a:solidFill>
                <a:srgbClr val="16316B"/>
              </a:solidFill>
              <a:effectLst/>
              <a:uLnTx/>
              <a:uFillTx/>
              <a:latin typeface="Arial Narrow"/>
              <a:ea typeface="+mj-ea"/>
            </a:endParaRPr>
          </a:p>
        </p:txBody>
      </p:sp>
    </p:spTree>
    <p:extLst>
      <p:ext uri="{BB962C8B-B14F-4D97-AF65-F5344CB8AC3E}">
        <p14:creationId xmlns:p14="http://schemas.microsoft.com/office/powerpoint/2010/main" val="251173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solidFill>
                  <a:srgbClr val="17458F"/>
                </a:solidFill>
              </a:defRPr>
            </a:lvl1pPr>
            <a:lvl2pPr>
              <a:defRPr sz="1800">
                <a:solidFill>
                  <a:srgbClr val="17458F"/>
                </a:solidFill>
              </a:defRPr>
            </a:lvl2pPr>
            <a:lvl3pPr>
              <a:defRPr sz="1500">
                <a:solidFill>
                  <a:srgbClr val="17458F"/>
                </a:solidFill>
              </a:defRPr>
            </a:lvl3pPr>
            <a:lvl4pPr>
              <a:defRPr sz="1350">
                <a:solidFill>
                  <a:srgbClr val="17458F"/>
                </a:solidFill>
              </a:defRPr>
            </a:lvl4pPr>
            <a:lvl5pPr>
              <a:defRPr sz="1350">
                <a:solidFill>
                  <a:srgbClr val="17458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solidFill>
                  <a:srgbClr val="17458F"/>
                </a:solidFill>
              </a:defRPr>
            </a:lvl1pPr>
            <a:lvl2pPr>
              <a:defRPr sz="1800">
                <a:solidFill>
                  <a:srgbClr val="17458F"/>
                </a:solidFill>
              </a:defRPr>
            </a:lvl2pPr>
            <a:lvl3pPr>
              <a:defRPr sz="1500">
                <a:solidFill>
                  <a:srgbClr val="17458F"/>
                </a:solidFill>
              </a:defRPr>
            </a:lvl3pPr>
            <a:lvl4pPr>
              <a:defRPr sz="1350">
                <a:solidFill>
                  <a:srgbClr val="17458F"/>
                </a:solidFill>
              </a:defRPr>
            </a:lvl4pPr>
            <a:lvl5pPr>
              <a:defRPr sz="1350">
                <a:solidFill>
                  <a:srgbClr val="17458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73956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1500" b="1" i="0">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solidFill>
                  <a:srgbClr val="17458F"/>
                </a:solidFill>
              </a:defRPr>
            </a:lvl1pPr>
            <a:lvl2pPr>
              <a:defRPr sz="1500">
                <a:solidFill>
                  <a:srgbClr val="17458F"/>
                </a:solidFill>
              </a:defRPr>
            </a:lvl2pPr>
            <a:lvl3pPr>
              <a:defRPr sz="1350">
                <a:solidFill>
                  <a:srgbClr val="17458F"/>
                </a:solidFill>
              </a:defRPr>
            </a:lvl3pPr>
            <a:lvl4pPr>
              <a:defRPr sz="1200">
                <a:solidFill>
                  <a:srgbClr val="17458F"/>
                </a:solidFill>
              </a:defRPr>
            </a:lvl4pPr>
            <a:lvl5pPr>
              <a:defRPr sz="1200">
                <a:solidFill>
                  <a:srgbClr val="17458F"/>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1500" b="1" i="0">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350">
                <a:solidFill>
                  <a:srgbClr val="17458F"/>
                </a:solidFill>
              </a:defRPr>
            </a:lvl1pPr>
            <a:lvl2pPr>
              <a:defRPr sz="1500">
                <a:solidFill>
                  <a:srgbClr val="17458F"/>
                </a:solidFill>
              </a:defRPr>
            </a:lvl2pPr>
            <a:lvl3pPr>
              <a:defRPr sz="1350">
                <a:solidFill>
                  <a:srgbClr val="17458F"/>
                </a:solidFill>
              </a:defRPr>
            </a:lvl3pPr>
            <a:lvl4pPr>
              <a:defRPr sz="1200">
                <a:solidFill>
                  <a:srgbClr val="17458F"/>
                </a:solidFill>
              </a:defRPr>
            </a:lvl4pPr>
            <a:lvl5pPr>
              <a:defRPr sz="1200">
                <a:solidFill>
                  <a:srgbClr val="17458F"/>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97606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918874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27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68580" tIns="34290" rIns="68580" bIns="3429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1" lang="en-US" sz="1350" b="0" i="0" u="none" strike="noStrike" kern="1200" cap="none" spc="0" normalizeH="0" baseline="0" noProof="0">
                <a:ln>
                  <a:noFill/>
                </a:ln>
                <a:solidFill>
                  <a:srgbClr val="16316B"/>
                </a:solidFill>
                <a:effectLst/>
                <a:uLnTx/>
                <a:uFillTx/>
                <a:latin typeface="Arial Narrow"/>
                <a:ea typeface="+mj-ea"/>
              </a:rPr>
              <a:t>CLICK TO EDIT MASTER TITLE STYLE</a:t>
            </a:r>
            <a:endParaRPr kumimoji="1" lang="en-US" sz="1350" b="0" i="0" u="none" strike="noStrike" kern="1200" cap="none" spc="0" normalizeH="0" baseline="0" noProof="0" dirty="0">
              <a:ln>
                <a:noFill/>
              </a:ln>
              <a:solidFill>
                <a:srgbClr val="16316B"/>
              </a:solidFill>
              <a:effectLst/>
              <a:uLnTx/>
              <a:uFillTx/>
              <a:latin typeface="Arial Narrow"/>
              <a:ea typeface="+mj-ea"/>
            </a:endParaRPr>
          </a:p>
        </p:txBody>
      </p:sp>
    </p:spTree>
    <p:extLst>
      <p:ext uri="{BB962C8B-B14F-4D97-AF65-F5344CB8AC3E}">
        <p14:creationId xmlns:p14="http://schemas.microsoft.com/office/powerpoint/2010/main" val="481983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52124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395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32305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2"/>
            <a:ext cx="2133600" cy="365125"/>
          </a:xfrm>
          <a:prstGeom prst="rect">
            <a:avLst/>
          </a:prstGeom>
        </p:spPr>
        <p:txBody>
          <a:bodyPr/>
          <a:lstStyle/>
          <a:p>
            <a:fld id="{B6732C28-46AF-47B6-A362-7AB52E7FC3A1}" type="datetimeFigureOut">
              <a:rPr lang="es-MX" smtClean="0">
                <a:solidFill>
                  <a:prstClr val="black"/>
                </a:solidFill>
              </a:rPr>
              <a:pPr/>
              <a:t>06/07/18</a:t>
            </a:fld>
            <a:endParaRPr lang="es-MX">
              <a:solidFill>
                <a:prstClr val="black"/>
              </a:solidFill>
            </a:endParaRPr>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18EC5754-BEBA-438C-9501-DEAC9847F5A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58937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252109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C818B73-1218-4564-A0A1-7AFE6BC1CFBB}"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179343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C818B73-1218-4564-A0A1-7AFE6BC1CFBB}"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3057153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C818B73-1218-4564-A0A1-7AFE6BC1CFBB}"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480062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C818B73-1218-4564-A0A1-7AFE6BC1CFBB}"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3888875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C818B73-1218-4564-A0A1-7AFE6BC1CFBB}" type="datetimeFigureOut">
              <a:rPr lang="en-US" smtClean="0"/>
              <a:t>7/6/18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331313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100">
                <a:solidFill>
                  <a:srgbClr val="17458F"/>
                </a:solidFill>
              </a:defRPr>
            </a:lvl1pPr>
            <a:lvl2pPr>
              <a:defRPr sz="1800">
                <a:solidFill>
                  <a:srgbClr val="17458F"/>
                </a:solidFill>
              </a:defRPr>
            </a:lvl2pPr>
            <a:lvl3pPr>
              <a:defRPr sz="1500">
                <a:solidFill>
                  <a:srgbClr val="17458F"/>
                </a:solidFill>
              </a:defRPr>
            </a:lvl3pPr>
            <a:lvl4pPr>
              <a:defRPr sz="1350">
                <a:solidFill>
                  <a:srgbClr val="17458F"/>
                </a:solidFill>
              </a:defRPr>
            </a:lvl4pPr>
            <a:lvl5pPr>
              <a:defRPr sz="1350">
                <a:solidFill>
                  <a:srgbClr val="17458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solidFill>
                  <a:srgbClr val="17458F"/>
                </a:solidFill>
              </a:defRPr>
            </a:lvl1pPr>
            <a:lvl2pPr>
              <a:defRPr sz="1800">
                <a:solidFill>
                  <a:srgbClr val="17458F"/>
                </a:solidFill>
              </a:defRPr>
            </a:lvl2pPr>
            <a:lvl3pPr>
              <a:defRPr sz="1500">
                <a:solidFill>
                  <a:srgbClr val="17458F"/>
                </a:solidFill>
              </a:defRPr>
            </a:lvl3pPr>
            <a:lvl4pPr>
              <a:defRPr sz="1350">
                <a:solidFill>
                  <a:srgbClr val="17458F"/>
                </a:solidFill>
              </a:defRPr>
            </a:lvl4pPr>
            <a:lvl5pPr>
              <a:defRPr sz="1350">
                <a:solidFill>
                  <a:srgbClr val="17458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723013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818B73-1218-4564-A0A1-7AFE6BC1CFBB}" type="datetimeFigureOut">
              <a:rPr lang="en-US" smtClean="0"/>
              <a:t>7/6/18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2486552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18B73-1218-4564-A0A1-7AFE6BC1CFBB}" type="datetimeFigureOut">
              <a:rPr lang="en-US" smtClean="0"/>
              <a:t>7/6/18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1776810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C818B73-1218-4564-A0A1-7AFE6BC1CFBB}"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2972012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C818B73-1218-4564-A0A1-7AFE6BC1CFBB}"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195267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C818B73-1218-4564-A0A1-7AFE6BC1CFBB}"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3764327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C818B73-1218-4564-A0A1-7AFE6BC1CFBB}"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5E89-6CDB-4775-A92B-FADD14449CF2}" type="slidenum">
              <a:rPr lang="en-US" smtClean="0"/>
              <a:t>‹Nº›</a:t>
            </a:fld>
            <a:endParaRPr lang="en-US"/>
          </a:p>
        </p:txBody>
      </p:sp>
    </p:spTree>
    <p:extLst>
      <p:ext uri="{BB962C8B-B14F-4D97-AF65-F5344CB8AC3E}">
        <p14:creationId xmlns:p14="http://schemas.microsoft.com/office/powerpoint/2010/main" val="3378191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276600"/>
            <a:ext cx="9296400" cy="19812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5410200"/>
            <a:ext cx="6400800" cy="950856"/>
          </a:xfrm>
          <a:prstGeom prst="rect">
            <a:avLst/>
          </a:prstGeom>
        </p:spPr>
        <p:txBody>
          <a:bodyPr lIns="0" tIns="0" rIns="0" bIns="0">
            <a:normAutofit/>
          </a:bodyPr>
          <a:lstStyle>
            <a:lvl1pPr marL="0" indent="0" algn="l">
              <a:buNone/>
              <a:defRPr sz="1650">
                <a:solidFill>
                  <a:srgbClr val="005DAA"/>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887110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1500" b="1" i="0">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solidFill>
                  <a:srgbClr val="17458F"/>
                </a:solidFill>
              </a:defRPr>
            </a:lvl1pPr>
            <a:lvl2pPr>
              <a:defRPr sz="1500">
                <a:solidFill>
                  <a:srgbClr val="17458F"/>
                </a:solidFill>
              </a:defRPr>
            </a:lvl2pPr>
            <a:lvl3pPr>
              <a:defRPr sz="1350">
                <a:solidFill>
                  <a:srgbClr val="17458F"/>
                </a:solidFill>
              </a:defRPr>
            </a:lvl3pPr>
            <a:lvl4pPr>
              <a:defRPr sz="1200">
                <a:solidFill>
                  <a:srgbClr val="17458F"/>
                </a:solidFill>
              </a:defRPr>
            </a:lvl4pPr>
            <a:lvl5pPr>
              <a:defRPr sz="1200">
                <a:solidFill>
                  <a:srgbClr val="17458F"/>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a:prstGeom prst="rect">
            <a:avLst/>
          </a:prstGeom>
        </p:spPr>
        <p:txBody>
          <a:bodyPr anchor="b">
            <a:noAutofit/>
          </a:bodyPr>
          <a:lstStyle>
            <a:lvl1pPr marL="0" indent="0">
              <a:buNone/>
              <a:defRPr sz="1500" b="1" i="0">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350">
                <a:solidFill>
                  <a:srgbClr val="17458F"/>
                </a:solidFill>
              </a:defRPr>
            </a:lvl1pPr>
            <a:lvl2pPr>
              <a:defRPr sz="1500">
                <a:solidFill>
                  <a:srgbClr val="17458F"/>
                </a:solidFill>
              </a:defRPr>
            </a:lvl2pPr>
            <a:lvl3pPr>
              <a:defRPr sz="1350">
                <a:solidFill>
                  <a:srgbClr val="17458F"/>
                </a:solidFill>
              </a:defRPr>
            </a:lvl3pPr>
            <a:lvl4pPr>
              <a:defRPr sz="1200">
                <a:solidFill>
                  <a:srgbClr val="17458F"/>
                </a:solidFill>
              </a:defRPr>
            </a:lvl4pPr>
            <a:lvl5pPr>
              <a:defRPr sz="1200">
                <a:solidFill>
                  <a:srgbClr val="17458F"/>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795732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867428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50469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806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Calibri"/>
              <a:ea typeface="+mn-ea"/>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1195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E7E7E8"/>
              </a:solidFill>
              <a:effectLst/>
              <a:uLnTx/>
              <a:uFillTx/>
              <a:latin typeface="Calibri"/>
              <a:ea typeface="+mn-ea"/>
              <a:cs typeface="+mn-cs"/>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Narrow"/>
                <a:cs typeface="Arial Narrow"/>
              </a:defRPr>
            </a:lvl1pPr>
          </a:lstStyle>
          <a:p>
            <a:pPr fontAlgn="base">
              <a:spcBef>
                <a:spcPct val="0"/>
              </a:spcBef>
              <a:spcAft>
                <a:spcPct val="0"/>
              </a:spcAft>
            </a:pPr>
            <a:fld id="{CAB2FCF9-CE33-3847-9706-1046D2EB27A1}" type="slidenum">
              <a:rPr kumimoji="1" lang="en-US" smtClean="0">
                <a:solidFill>
                  <a:prstClr val="black">
                    <a:tint val="75000"/>
                  </a:prstClr>
                </a:solidFill>
              </a:rPr>
              <a:pPr fontAlgn="base">
                <a:spcBef>
                  <a:spcPct val="0"/>
                </a:spcBef>
                <a:spcAft>
                  <a:spcPct val="0"/>
                </a:spcAft>
              </a:pPr>
              <a:t>‹Nº›</a:t>
            </a:fld>
            <a:endParaRPr kumimoji="1" lang="en-US" dirty="0">
              <a:solidFill>
                <a:prstClr val="black">
                  <a:tint val="75000"/>
                </a:prstClr>
              </a:solidFill>
            </a:endParaRPr>
          </a:p>
        </p:txBody>
      </p:sp>
      <p:pic>
        <p:nvPicPr>
          <p:cNvPr id="11" name="Picture 10" descr="TRF100_lockup_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172201"/>
            <a:ext cx="1953413" cy="457200"/>
          </a:xfrm>
          <a:prstGeom prst="rect">
            <a:avLst/>
          </a:prstGeom>
        </p:spPr>
      </p:pic>
    </p:spTree>
    <p:extLst>
      <p:ext uri="{BB962C8B-B14F-4D97-AF65-F5344CB8AC3E}">
        <p14:creationId xmlns:p14="http://schemas.microsoft.com/office/powerpoint/2010/main" val="11117118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7"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342900" rtl="0" eaLnBrk="1" latinLnBrk="0" hangingPunct="1">
        <a:spcBef>
          <a:spcPct val="0"/>
        </a:spcBef>
        <a:buNone/>
        <a:defRPr sz="1350" b="1" i="0" kern="1200">
          <a:solidFill>
            <a:schemeClr val="bg1"/>
          </a:solidFill>
          <a:latin typeface="Arial Narrow"/>
          <a:ea typeface="+mj-ea"/>
          <a:cs typeface="Arial Narrow"/>
        </a:defRPr>
      </a:lvl1pPr>
    </p:titleStyle>
    <p:bodyStyle>
      <a:lvl1pPr marL="257175" indent="-257175" algn="l" defTabSz="342900" rtl="0" eaLnBrk="1" latinLnBrk="0" hangingPunct="1">
        <a:spcBef>
          <a:spcPct val="20000"/>
        </a:spcBef>
        <a:buFont typeface="Arial"/>
        <a:buChar char="•"/>
        <a:defRPr sz="2400" kern="1200">
          <a:solidFill>
            <a:srgbClr val="005DAA"/>
          </a:solidFill>
          <a:latin typeface="Georgia"/>
          <a:ea typeface="+mn-ea"/>
          <a:cs typeface="Georgia"/>
        </a:defRPr>
      </a:lvl1pPr>
      <a:lvl2pPr marL="557213" indent="-214313" algn="l" defTabSz="342900" rtl="0" eaLnBrk="1" latinLnBrk="0" hangingPunct="1">
        <a:spcBef>
          <a:spcPct val="20000"/>
        </a:spcBef>
        <a:buFont typeface="Arial"/>
        <a:buChar char="–"/>
        <a:defRPr sz="2100" kern="1200">
          <a:solidFill>
            <a:srgbClr val="005DAA"/>
          </a:solidFill>
          <a:latin typeface="Georgia"/>
          <a:ea typeface="+mn-ea"/>
          <a:cs typeface="Georgia"/>
        </a:defRPr>
      </a:lvl2pPr>
      <a:lvl3pPr marL="857250" indent="-171450" algn="l" defTabSz="342900" rtl="0" eaLnBrk="1" latinLnBrk="0" hangingPunct="1">
        <a:spcBef>
          <a:spcPct val="20000"/>
        </a:spcBef>
        <a:buFont typeface="Arial"/>
        <a:buChar char="•"/>
        <a:defRPr sz="1800" kern="1200">
          <a:solidFill>
            <a:srgbClr val="005DAA"/>
          </a:solidFill>
          <a:latin typeface="Georgia"/>
          <a:ea typeface="+mn-ea"/>
          <a:cs typeface="Georgia"/>
        </a:defRPr>
      </a:lvl3pPr>
      <a:lvl4pPr marL="1200150" indent="-171450" algn="l" defTabSz="342900" rtl="0" eaLnBrk="1" latinLnBrk="0" hangingPunct="1">
        <a:spcBef>
          <a:spcPct val="20000"/>
        </a:spcBef>
        <a:buFont typeface="Arial"/>
        <a:buChar char="–"/>
        <a:defRPr sz="1500" kern="1200">
          <a:solidFill>
            <a:srgbClr val="005DAA"/>
          </a:solidFill>
          <a:latin typeface="Georgia"/>
          <a:ea typeface="+mn-ea"/>
          <a:cs typeface="Georgia"/>
        </a:defRPr>
      </a:lvl4pPr>
      <a:lvl5pPr marL="1543050" indent="-171450" algn="l" defTabSz="342900" rtl="0" eaLnBrk="1" latinLnBrk="0" hangingPunct="1">
        <a:spcBef>
          <a:spcPct val="20000"/>
        </a:spcBef>
        <a:buFont typeface="Arial"/>
        <a:buChar char="»"/>
        <a:defRPr sz="1500" kern="1200">
          <a:solidFill>
            <a:srgbClr val="005DAA"/>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E7E7E8"/>
              </a:solidFill>
              <a:effectLst/>
              <a:uLnTx/>
              <a:uFillTx/>
              <a:latin typeface="Calibri"/>
              <a:ea typeface="+mn-ea"/>
              <a:cs typeface="+mn-cs"/>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Narrow"/>
                <a:cs typeface="Arial Narrow"/>
              </a:defRPr>
            </a:lvl1pPr>
          </a:lstStyle>
          <a:p>
            <a:pPr fontAlgn="base">
              <a:spcBef>
                <a:spcPct val="0"/>
              </a:spcBef>
              <a:spcAft>
                <a:spcPct val="0"/>
              </a:spcAft>
            </a:pPr>
            <a:fld id="{CAB2FCF9-CE33-3847-9706-1046D2EB27A1}" type="slidenum">
              <a:rPr kumimoji="1" lang="en-US" smtClean="0">
                <a:solidFill>
                  <a:prstClr val="black">
                    <a:tint val="75000"/>
                  </a:prstClr>
                </a:solidFill>
              </a:rPr>
              <a:pPr fontAlgn="base">
                <a:spcBef>
                  <a:spcPct val="0"/>
                </a:spcBef>
                <a:spcAft>
                  <a:spcPct val="0"/>
                </a:spcAft>
              </a:pPr>
              <a:t>‹Nº›</a:t>
            </a:fld>
            <a:endParaRPr kumimoji="1" lang="en-US" dirty="0">
              <a:solidFill>
                <a:prstClr val="black">
                  <a:tint val="75000"/>
                </a:prstClr>
              </a:solidFill>
            </a:endParaRPr>
          </a:p>
        </p:txBody>
      </p:sp>
      <p:pic>
        <p:nvPicPr>
          <p:cNvPr id="11" name="Picture 10" descr="TRF100_lockup_R.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1" y="6172201"/>
            <a:ext cx="1953413" cy="457200"/>
          </a:xfrm>
          <a:prstGeom prst="rect">
            <a:avLst/>
          </a:prstGeom>
        </p:spPr>
      </p:pic>
    </p:spTree>
    <p:extLst>
      <p:ext uri="{BB962C8B-B14F-4D97-AF65-F5344CB8AC3E}">
        <p14:creationId xmlns:p14="http://schemas.microsoft.com/office/powerpoint/2010/main" val="12625943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342900" rtl="0" eaLnBrk="1" latinLnBrk="0" hangingPunct="1">
        <a:spcBef>
          <a:spcPct val="0"/>
        </a:spcBef>
        <a:buNone/>
        <a:defRPr sz="1350" b="1" i="0" kern="1200">
          <a:solidFill>
            <a:schemeClr val="bg1"/>
          </a:solidFill>
          <a:latin typeface="Arial Narrow"/>
          <a:ea typeface="+mj-ea"/>
          <a:cs typeface="Arial Narrow"/>
        </a:defRPr>
      </a:lvl1pPr>
    </p:titleStyle>
    <p:bodyStyle>
      <a:lvl1pPr marL="257175" indent="-257175" algn="l" defTabSz="342900" rtl="0" eaLnBrk="1" latinLnBrk="0" hangingPunct="1">
        <a:spcBef>
          <a:spcPct val="20000"/>
        </a:spcBef>
        <a:buFont typeface="Arial"/>
        <a:buChar char="•"/>
        <a:defRPr sz="2400" kern="1200">
          <a:solidFill>
            <a:srgbClr val="005DAA"/>
          </a:solidFill>
          <a:latin typeface="Georgia"/>
          <a:ea typeface="+mn-ea"/>
          <a:cs typeface="Georgia"/>
        </a:defRPr>
      </a:lvl1pPr>
      <a:lvl2pPr marL="557213" indent="-214313" algn="l" defTabSz="342900" rtl="0" eaLnBrk="1" latinLnBrk="0" hangingPunct="1">
        <a:spcBef>
          <a:spcPct val="20000"/>
        </a:spcBef>
        <a:buFont typeface="Arial"/>
        <a:buChar char="–"/>
        <a:defRPr sz="2100" kern="1200">
          <a:solidFill>
            <a:srgbClr val="005DAA"/>
          </a:solidFill>
          <a:latin typeface="Georgia"/>
          <a:ea typeface="+mn-ea"/>
          <a:cs typeface="Georgia"/>
        </a:defRPr>
      </a:lvl2pPr>
      <a:lvl3pPr marL="857250" indent="-171450" algn="l" defTabSz="342900" rtl="0" eaLnBrk="1" latinLnBrk="0" hangingPunct="1">
        <a:spcBef>
          <a:spcPct val="20000"/>
        </a:spcBef>
        <a:buFont typeface="Arial"/>
        <a:buChar char="•"/>
        <a:defRPr sz="1800" kern="1200">
          <a:solidFill>
            <a:srgbClr val="005DAA"/>
          </a:solidFill>
          <a:latin typeface="Georgia"/>
          <a:ea typeface="+mn-ea"/>
          <a:cs typeface="Georgia"/>
        </a:defRPr>
      </a:lvl3pPr>
      <a:lvl4pPr marL="1200150" indent="-171450" algn="l" defTabSz="342900" rtl="0" eaLnBrk="1" latinLnBrk="0" hangingPunct="1">
        <a:spcBef>
          <a:spcPct val="20000"/>
        </a:spcBef>
        <a:buFont typeface="Arial"/>
        <a:buChar char="–"/>
        <a:defRPr sz="1500" kern="1200">
          <a:solidFill>
            <a:srgbClr val="005DAA"/>
          </a:solidFill>
          <a:latin typeface="Georgia"/>
          <a:ea typeface="+mn-ea"/>
          <a:cs typeface="Georgia"/>
        </a:defRPr>
      </a:lvl4pPr>
      <a:lvl5pPr marL="1543050" indent="-171450" algn="l" defTabSz="342900" rtl="0" eaLnBrk="1" latinLnBrk="0" hangingPunct="1">
        <a:spcBef>
          <a:spcPct val="20000"/>
        </a:spcBef>
        <a:buFont typeface="Arial"/>
        <a:buChar char="»"/>
        <a:defRPr sz="1500" kern="1200">
          <a:solidFill>
            <a:srgbClr val="005DAA"/>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E7E7E8"/>
              </a:solidFill>
              <a:effectLst/>
              <a:uLnTx/>
              <a:uFillTx/>
              <a:latin typeface="Calibri"/>
              <a:ea typeface="+mn-ea"/>
              <a:cs typeface="+mn-cs"/>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Narrow"/>
                <a:cs typeface="Arial Narrow"/>
              </a:defRPr>
            </a:lvl1pPr>
          </a:lstStyle>
          <a:p>
            <a:pPr fontAlgn="base">
              <a:spcBef>
                <a:spcPct val="0"/>
              </a:spcBef>
              <a:spcAft>
                <a:spcPct val="0"/>
              </a:spcAft>
            </a:pPr>
            <a:fld id="{CAB2FCF9-CE33-3847-9706-1046D2EB27A1}" type="slidenum">
              <a:rPr kumimoji="1" lang="en-US" smtClean="0">
                <a:solidFill>
                  <a:prstClr val="black">
                    <a:tint val="75000"/>
                  </a:prstClr>
                </a:solidFill>
              </a:rPr>
              <a:pPr fontAlgn="base">
                <a:spcBef>
                  <a:spcPct val="0"/>
                </a:spcBef>
                <a:spcAft>
                  <a:spcPct val="0"/>
                </a:spcAft>
              </a:pPr>
              <a:t>‹Nº›</a:t>
            </a:fld>
            <a:endParaRPr kumimoji="1" lang="en-US" dirty="0">
              <a:solidFill>
                <a:prstClr val="black">
                  <a:tint val="75000"/>
                </a:prstClr>
              </a:solidFill>
            </a:endParaRPr>
          </a:p>
        </p:txBody>
      </p:sp>
      <p:pic>
        <p:nvPicPr>
          <p:cNvPr id="11" name="Picture 10" descr="TRF100_lockup_R.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1" y="6172201"/>
            <a:ext cx="1953413" cy="457200"/>
          </a:xfrm>
          <a:prstGeom prst="rect">
            <a:avLst/>
          </a:prstGeom>
        </p:spPr>
      </p:pic>
    </p:spTree>
    <p:extLst>
      <p:ext uri="{BB962C8B-B14F-4D97-AF65-F5344CB8AC3E}">
        <p14:creationId xmlns:p14="http://schemas.microsoft.com/office/powerpoint/2010/main" val="17801463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342900" rtl="0" eaLnBrk="1" latinLnBrk="0" hangingPunct="1">
        <a:spcBef>
          <a:spcPct val="0"/>
        </a:spcBef>
        <a:buNone/>
        <a:defRPr sz="1350" b="1" i="0" kern="1200">
          <a:solidFill>
            <a:schemeClr val="bg1"/>
          </a:solidFill>
          <a:latin typeface="Arial Narrow"/>
          <a:ea typeface="+mj-ea"/>
          <a:cs typeface="Arial Narrow"/>
        </a:defRPr>
      </a:lvl1pPr>
    </p:titleStyle>
    <p:bodyStyle>
      <a:lvl1pPr marL="257175" indent="-257175" algn="l" defTabSz="342900" rtl="0" eaLnBrk="1" latinLnBrk="0" hangingPunct="1">
        <a:spcBef>
          <a:spcPct val="20000"/>
        </a:spcBef>
        <a:buFont typeface="Arial"/>
        <a:buChar char="•"/>
        <a:defRPr sz="2400" kern="1200">
          <a:solidFill>
            <a:srgbClr val="005DAA"/>
          </a:solidFill>
          <a:latin typeface="Georgia"/>
          <a:ea typeface="+mn-ea"/>
          <a:cs typeface="Georgia"/>
        </a:defRPr>
      </a:lvl1pPr>
      <a:lvl2pPr marL="557213" indent="-214313" algn="l" defTabSz="342900" rtl="0" eaLnBrk="1" latinLnBrk="0" hangingPunct="1">
        <a:spcBef>
          <a:spcPct val="20000"/>
        </a:spcBef>
        <a:buFont typeface="Arial"/>
        <a:buChar char="–"/>
        <a:defRPr sz="2100" kern="1200">
          <a:solidFill>
            <a:srgbClr val="005DAA"/>
          </a:solidFill>
          <a:latin typeface="Georgia"/>
          <a:ea typeface="+mn-ea"/>
          <a:cs typeface="Georgia"/>
        </a:defRPr>
      </a:lvl2pPr>
      <a:lvl3pPr marL="857250" indent="-171450" algn="l" defTabSz="342900" rtl="0" eaLnBrk="1" latinLnBrk="0" hangingPunct="1">
        <a:spcBef>
          <a:spcPct val="20000"/>
        </a:spcBef>
        <a:buFont typeface="Arial"/>
        <a:buChar char="•"/>
        <a:defRPr sz="1800" kern="1200">
          <a:solidFill>
            <a:srgbClr val="005DAA"/>
          </a:solidFill>
          <a:latin typeface="Georgia"/>
          <a:ea typeface="+mn-ea"/>
          <a:cs typeface="Georgia"/>
        </a:defRPr>
      </a:lvl3pPr>
      <a:lvl4pPr marL="1200150" indent="-171450" algn="l" defTabSz="342900" rtl="0" eaLnBrk="1" latinLnBrk="0" hangingPunct="1">
        <a:spcBef>
          <a:spcPct val="20000"/>
        </a:spcBef>
        <a:buFont typeface="Arial"/>
        <a:buChar char="–"/>
        <a:defRPr sz="1500" kern="1200">
          <a:solidFill>
            <a:srgbClr val="005DAA"/>
          </a:solidFill>
          <a:latin typeface="Georgia"/>
          <a:ea typeface="+mn-ea"/>
          <a:cs typeface="Georgia"/>
        </a:defRPr>
      </a:lvl4pPr>
      <a:lvl5pPr marL="1543050" indent="-171450" algn="l" defTabSz="342900" rtl="0" eaLnBrk="1" latinLnBrk="0" hangingPunct="1">
        <a:spcBef>
          <a:spcPct val="20000"/>
        </a:spcBef>
        <a:buFont typeface="Arial"/>
        <a:buChar char="»"/>
        <a:defRPr sz="1500" kern="1200">
          <a:solidFill>
            <a:srgbClr val="005DAA"/>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8B73-1218-4564-A0A1-7AFE6BC1CFBB}" type="datetimeFigureOut">
              <a:rPr lang="en-US" smtClean="0"/>
              <a:t>7/6/18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15E89-6CDB-4775-A92B-FADD14449CF2}" type="slidenum">
              <a:rPr lang="en-US" smtClean="0"/>
              <a:t>‹Nº›</a:t>
            </a:fld>
            <a:endParaRPr lang="en-US"/>
          </a:p>
        </p:txBody>
      </p:sp>
    </p:spTree>
    <p:extLst>
      <p:ext uri="{BB962C8B-B14F-4D97-AF65-F5344CB8AC3E}">
        <p14:creationId xmlns:p14="http://schemas.microsoft.com/office/powerpoint/2010/main" val="26407960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shop.rotary.org"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rotarysupportcenter@rotar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471054" y="1302327"/>
            <a:ext cx="7952509" cy="1728355"/>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411480" tIns="0" rIns="0" bIns="0" numCol="1" rtlCol="0" anchor="ctr" anchorCtr="0" compatLnSpc="1">
            <a:prstTxWarp prst="textNoShape">
              <a:avLst/>
            </a:prstTxWarp>
            <a:noAutofit/>
          </a:bodyPr>
          <a:lstStyle/>
          <a:p>
            <a:pPr algn="ctr">
              <a:defRPr/>
            </a:pPr>
            <a:br>
              <a:rPr lang="es-ES" sz="3000" dirty="0"/>
            </a:br>
            <a:r>
              <a:rPr lang="es-ES" sz="3000" dirty="0"/>
              <a:t>TALLER: </a:t>
            </a:r>
            <a:br>
              <a:rPr lang="es-ES" sz="3000" dirty="0"/>
            </a:br>
            <a:r>
              <a:rPr lang="es-ES" sz="3000" dirty="0"/>
              <a:t>¿CÓMO ALCANZAR EL ÉXITO EN</a:t>
            </a:r>
            <a:br>
              <a:rPr lang="es-ES" sz="3000" dirty="0"/>
            </a:br>
            <a:r>
              <a:rPr lang="es-ES" sz="3000" dirty="0"/>
              <a:t> LA CAPTACIÓN DE FONDOS?</a:t>
            </a:r>
            <a:br>
              <a:rPr lang="es-ES" sz="3000" dirty="0"/>
            </a:br>
            <a:endParaRPr lang="en-US" sz="3000" dirty="0"/>
          </a:p>
        </p:txBody>
      </p:sp>
      <p:sp>
        <p:nvSpPr>
          <p:cNvPr id="29699" name="Subtitle 4"/>
          <p:cNvSpPr>
            <a:spLocks noGrp="1"/>
          </p:cNvSpPr>
          <p:nvPr>
            <p:ph type="subTitle" idx="1"/>
          </p:nvPr>
        </p:nvSpPr>
        <p:spPr bwMode="auto">
          <a:xfrm>
            <a:off x="2145488" y="5493765"/>
            <a:ext cx="4800600" cy="47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ctr"/>
            <a:r>
              <a:rPr lang="es-MX" altLang="en-US" sz="2700" dirty="0">
                <a:latin typeface="Georgia" pitchFamily="18" charset="0"/>
              </a:rPr>
              <a:t>Julio 2018</a:t>
            </a:r>
          </a:p>
          <a:p>
            <a:pPr algn="ctr"/>
            <a:r>
              <a:rPr lang="es-MX" altLang="en-US" sz="2700" dirty="0">
                <a:latin typeface="Georgia" pitchFamily="18" charset="0"/>
              </a:rPr>
              <a:t>Por Maria Molina</a:t>
            </a:r>
            <a:endParaRPr lang="en-US" altLang="en-US" sz="2700" dirty="0">
              <a:latin typeface="Georgia" pitchFamily="18" charset="0"/>
            </a:endParaRPr>
          </a:p>
        </p:txBody>
      </p:sp>
    </p:spTree>
    <p:extLst>
      <p:ext uri="{BB962C8B-B14F-4D97-AF65-F5344CB8AC3E}">
        <p14:creationId xmlns:p14="http://schemas.microsoft.com/office/powerpoint/2010/main" val="302335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1" y="1364617"/>
            <a:ext cx="8257308" cy="2170731"/>
          </a:xfrm>
        </p:spPr>
        <p:txBody>
          <a:bodyPr>
            <a:noAutofit/>
          </a:bodyPr>
          <a:lstStyle/>
          <a:p>
            <a:pPr lvl="1" algn="just" fontAlgn="base">
              <a:buClr>
                <a:srgbClr val="0070C0"/>
              </a:buClr>
              <a:buNone/>
            </a:pPr>
            <a:r>
              <a:rPr lang="es-MX" sz="2700" dirty="0">
                <a:latin typeface="Arial Narrow" panose="020B0606020202030204" pitchFamily="34" charset="0"/>
                <a:cs typeface="Arial" pitchFamily="34" charset="0"/>
              </a:rPr>
              <a:t>¿Quiénes son nuestra audiencia principal?</a:t>
            </a:r>
          </a:p>
          <a:p>
            <a:pPr lvl="1" algn="just" fontAlgn="base">
              <a:buClr>
                <a:srgbClr val="0070C0"/>
              </a:buClr>
              <a:buNone/>
            </a:pPr>
            <a:r>
              <a:rPr lang="es-MX" sz="2700" dirty="0">
                <a:latin typeface="Arial Narrow" panose="020B0606020202030204" pitchFamily="34" charset="0"/>
                <a:cs typeface="Arial" pitchFamily="34" charset="0"/>
              </a:rPr>
              <a:t>¿Qué les puede motivar a donar?</a:t>
            </a:r>
          </a:p>
          <a:p>
            <a:pPr lvl="1" algn="just" fontAlgn="base">
              <a:buClr>
                <a:srgbClr val="0070C0"/>
              </a:buClr>
              <a:buNone/>
            </a:pPr>
            <a:r>
              <a:rPr lang="es-MX" sz="2700" dirty="0">
                <a:latin typeface="Arial Narrow" panose="020B0606020202030204" pitchFamily="34" charset="0"/>
                <a:cs typeface="Arial" pitchFamily="34" charset="0"/>
              </a:rPr>
              <a:t>¿Cuáles son los reconocimientos que pueden ser más atractivos?</a:t>
            </a:r>
          </a:p>
          <a:p>
            <a:pPr lvl="1" algn="just" fontAlgn="base">
              <a:buClr>
                <a:srgbClr val="0070C0"/>
              </a:buClr>
              <a:buNone/>
            </a:pPr>
            <a:endParaRPr lang="es-MX" sz="1800" dirty="0">
              <a:latin typeface="+mj-lt"/>
              <a:cs typeface="Arial" pitchFamily="34" charset="0"/>
            </a:endParaRPr>
          </a:p>
          <a:p>
            <a:pPr lvl="1" algn="just" fontAlgn="base">
              <a:buClr>
                <a:srgbClr val="0070C0"/>
              </a:buClr>
              <a:buNone/>
            </a:pPr>
            <a:endParaRPr lang="es-MX" sz="1800" dirty="0">
              <a:latin typeface="+mj-lt"/>
              <a:cs typeface="Arial" pitchFamily="34" charset="0"/>
            </a:endParaRPr>
          </a:p>
          <a:p>
            <a:pPr algn="just" fontAlgn="base">
              <a:buClr>
                <a:srgbClr val="0070C0"/>
              </a:buClr>
              <a:buFont typeface="Wingdings" pitchFamily="2" charset="2"/>
              <a:buChar char="q"/>
            </a:pPr>
            <a:endParaRPr lang="es-MX" dirty="0">
              <a:latin typeface="+mj-lt"/>
              <a:cs typeface="Arial" pitchFamily="34" charset="0"/>
            </a:endParaRPr>
          </a:p>
          <a:p>
            <a:pPr algn="just" fontAlgn="base">
              <a:buClr>
                <a:srgbClr val="0070C0"/>
              </a:buClr>
              <a:buFont typeface="Wingdings" pitchFamily="2" charset="2"/>
              <a:buChar char="q"/>
            </a:pPr>
            <a:endParaRPr lang="es-MX" dirty="0">
              <a:latin typeface="+mj-lt"/>
              <a:cs typeface="Arial" pitchFamily="34" charset="0"/>
            </a:endParaRPr>
          </a:p>
          <a:p>
            <a:pPr marL="0" indent="0" algn="just">
              <a:buClr>
                <a:srgbClr val="0070C0"/>
              </a:buClr>
              <a:buNone/>
            </a:pPr>
            <a:endParaRPr lang="es-ES" altLang="zh-CN" dirty="0">
              <a:latin typeface="+mj-lt"/>
              <a:cs typeface="Arial" pitchFamily="34" charset="0"/>
            </a:endParaRPr>
          </a:p>
          <a:p>
            <a:pPr algn="just">
              <a:buNone/>
            </a:pPr>
            <a:endParaRPr lang="es-MX" b="1" kern="0" dirty="0">
              <a:solidFill>
                <a:srgbClr val="000000"/>
              </a:solidFill>
              <a:latin typeface="+mj-lt"/>
              <a:cs typeface="Arial" pitchFamily="34" charset="0"/>
            </a:endParaRPr>
          </a:p>
        </p:txBody>
      </p:sp>
      <p:sp>
        <p:nvSpPr>
          <p:cNvPr id="3074" name="AutoShape 2" descr="Resultado de imagen para twitter facebook youtube"/>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a:defRPr/>
            </a:pPr>
            <a:endParaRPr lang="es-MX" sz="1350">
              <a:solidFill>
                <a:prstClr val="black"/>
              </a:solidFill>
              <a:latin typeface="Calibri"/>
            </a:endParaRPr>
          </a:p>
        </p:txBody>
      </p:sp>
      <p:sp>
        <p:nvSpPr>
          <p:cNvPr id="7" name="Title 2"/>
          <p:cNvSpPr>
            <a:spLocks noGrp="1"/>
          </p:cNvSpPr>
          <p:nvPr>
            <p:ph type="title"/>
          </p:nvPr>
        </p:nvSpPr>
        <p:spPr>
          <a:xfrm>
            <a:off x="1488282" y="1046211"/>
            <a:ext cx="6508844" cy="403850"/>
          </a:xfrm>
        </p:spPr>
        <p:txBody>
          <a:bodyPr>
            <a:noAutofit/>
          </a:bodyPr>
          <a:lstStyle/>
          <a:p>
            <a:r>
              <a:rPr lang="en-US" sz="2700" dirty="0"/>
              <a:t>PASO 3: IDENTIFICACIÓN DE DONANTES </a:t>
            </a:r>
          </a:p>
        </p:txBody>
      </p:sp>
      <p:grpSp>
        <p:nvGrpSpPr>
          <p:cNvPr id="5" name="Group 4"/>
          <p:cNvGrpSpPr/>
          <p:nvPr/>
        </p:nvGrpSpPr>
        <p:grpSpPr>
          <a:xfrm>
            <a:off x="669465" y="3695927"/>
            <a:ext cx="7571983" cy="1817329"/>
            <a:chOff x="-34160" y="990060"/>
            <a:chExt cx="9178161" cy="2423105"/>
          </a:xfrm>
        </p:grpSpPr>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160" y="990600"/>
              <a:ext cx="3902789" cy="242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2305" y="990060"/>
              <a:ext cx="3751696" cy="240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
            <a:stretch/>
          </p:blipFill>
          <p:spPr bwMode="auto">
            <a:xfrm>
              <a:off x="3012433" y="990907"/>
              <a:ext cx="3093950" cy="242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itle 2">
            <a:extLst>
              <a:ext uri="{FF2B5EF4-FFF2-40B4-BE49-F238E27FC236}">
                <a16:creationId xmlns:a16="http://schemas.microsoft.com/office/drawing/2014/main" id="{C1AFF455-051F-1049-8B19-5D3DE0E47C1A}"/>
              </a:ext>
            </a:extLst>
          </p:cNvPr>
          <p:cNvSpPr txBox="1">
            <a:spLocks/>
          </p:cNvSpPr>
          <p:nvPr/>
        </p:nvSpPr>
        <p:spPr>
          <a:xfrm>
            <a:off x="807739" y="247514"/>
            <a:ext cx="7754370" cy="430462"/>
          </a:xfrm>
          <a:prstGeom prst="rect">
            <a:avLst/>
          </a:prstGeom>
        </p:spPr>
        <p:txBody>
          <a:bodyPr vert="horz" lIns="91440" tIns="45720" rIns="91440" bIns="45720" rtlCol="0" anchor="t">
            <a:noAutofit/>
          </a:bodyPr>
          <a:lstStyle>
            <a:lvl1pPr algn="l" defTabSz="342900" rtl="0" eaLnBrk="1" latinLnBrk="0" hangingPunct="1">
              <a:spcBef>
                <a:spcPct val="0"/>
              </a:spcBef>
              <a:buNone/>
              <a:defRPr sz="1350" b="1" i="0" kern="1200">
                <a:solidFill>
                  <a:schemeClr val="bg1"/>
                </a:solidFill>
                <a:latin typeface="Arial Narrow"/>
                <a:ea typeface="+mj-ea"/>
                <a:cs typeface="Arial Narrow"/>
              </a:defRPr>
            </a:lvl1pPr>
          </a:lstStyle>
          <a:p>
            <a:r>
              <a:rPr lang="en-US" sz="3600" dirty="0"/>
              <a:t>PASO 3: IDENTIFICACIÓN DE DONANTES </a:t>
            </a:r>
          </a:p>
        </p:txBody>
      </p:sp>
    </p:spTree>
    <p:extLst>
      <p:ext uri="{BB962C8B-B14F-4D97-AF65-F5344CB8AC3E}">
        <p14:creationId xmlns:p14="http://schemas.microsoft.com/office/powerpoint/2010/main" val="59806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1975" y="1245883"/>
            <a:ext cx="6696744" cy="1625792"/>
          </a:xfrm>
        </p:spPr>
        <p:txBody>
          <a:bodyPr>
            <a:noAutofit/>
          </a:bodyPr>
          <a:lstStyle/>
          <a:p>
            <a:pPr algn="just" fontAlgn="base">
              <a:buClr>
                <a:srgbClr val="FD370F"/>
              </a:buClr>
              <a:buFont typeface="Wingdings" pitchFamily="2" charset="2"/>
              <a:buChar char="ü"/>
            </a:pPr>
            <a:r>
              <a:rPr lang="es-MX" sz="3200" dirty="0">
                <a:solidFill>
                  <a:srgbClr val="FF0000"/>
                </a:solidFill>
                <a:latin typeface="Arial Narrow" panose="020B0606020202030204" pitchFamily="34" charset="0"/>
                <a:cs typeface="Arial" pitchFamily="34" charset="0"/>
              </a:rPr>
              <a:t>Donantes individuales</a:t>
            </a:r>
          </a:p>
          <a:p>
            <a:pPr lvl="1" algn="just" fontAlgn="base">
              <a:buClr>
                <a:srgbClr val="FD370F"/>
              </a:buClr>
              <a:buFont typeface="Wingdings" pitchFamily="2" charset="2"/>
              <a:buChar char="§"/>
            </a:pPr>
            <a:r>
              <a:rPr lang="es-MX" sz="2400" dirty="0">
                <a:solidFill>
                  <a:schemeClr val="tx2"/>
                </a:solidFill>
                <a:latin typeface="Arial Narrow" panose="020B0606020202030204" pitchFamily="34" charset="0"/>
                <a:cs typeface="Arial" pitchFamily="34" charset="0"/>
              </a:rPr>
              <a:t>Rotarios (Socios del club, líderes distritales).</a:t>
            </a:r>
          </a:p>
          <a:p>
            <a:pPr lvl="1" algn="just" fontAlgn="base">
              <a:buClr>
                <a:srgbClr val="FD370F"/>
              </a:buClr>
              <a:buFont typeface="Wingdings" pitchFamily="2" charset="2"/>
              <a:buChar char="§"/>
            </a:pPr>
            <a:r>
              <a:rPr lang="es-MX" sz="2400" dirty="0">
                <a:solidFill>
                  <a:schemeClr val="tx2"/>
                </a:solidFill>
                <a:latin typeface="Arial Narrow" panose="020B0606020202030204" pitchFamily="34" charset="0"/>
                <a:cs typeface="Arial" pitchFamily="34" charset="0"/>
              </a:rPr>
              <a:t>Personas no rotarias</a:t>
            </a:r>
          </a:p>
          <a:p>
            <a:pPr lvl="1" algn="just" fontAlgn="base">
              <a:buClr>
                <a:srgbClr val="0070C0"/>
              </a:buClr>
              <a:buNone/>
            </a:pPr>
            <a:endParaRPr lang="es-MX" sz="2000" dirty="0">
              <a:latin typeface="+mj-lt"/>
              <a:cs typeface="Arial" pitchFamily="34" charset="0"/>
            </a:endParaRPr>
          </a:p>
          <a:p>
            <a:pPr lvl="1" algn="just" fontAlgn="base">
              <a:buClr>
                <a:srgbClr val="0070C0"/>
              </a:buClr>
              <a:buNone/>
            </a:pPr>
            <a:endParaRPr lang="es-MX" sz="2000" dirty="0">
              <a:latin typeface="+mj-lt"/>
              <a:cs typeface="Arial" pitchFamily="34" charset="0"/>
            </a:endParaRPr>
          </a:p>
          <a:p>
            <a:pPr algn="just" fontAlgn="base">
              <a:buClr>
                <a:srgbClr val="0070C0"/>
              </a:buClr>
              <a:buFont typeface="Wingdings" pitchFamily="2" charset="2"/>
              <a:buChar char="q"/>
            </a:pPr>
            <a:endParaRPr lang="es-MX" sz="2800" dirty="0">
              <a:latin typeface="+mj-lt"/>
              <a:cs typeface="Arial" pitchFamily="34" charset="0"/>
            </a:endParaRPr>
          </a:p>
          <a:p>
            <a:pPr algn="just" fontAlgn="base">
              <a:buClr>
                <a:srgbClr val="0070C0"/>
              </a:buClr>
              <a:buFont typeface="Wingdings" pitchFamily="2" charset="2"/>
              <a:buChar char="q"/>
            </a:pPr>
            <a:endParaRPr lang="es-MX" sz="2800" dirty="0">
              <a:latin typeface="+mj-lt"/>
              <a:cs typeface="Arial" pitchFamily="34" charset="0"/>
            </a:endParaRPr>
          </a:p>
          <a:p>
            <a:pPr algn="just">
              <a:buClr>
                <a:srgbClr val="0070C0"/>
              </a:buClr>
              <a:buFont typeface="Wingdings" pitchFamily="2" charset="2"/>
              <a:buChar char="q"/>
            </a:pPr>
            <a:endParaRPr lang="es-ES" altLang="zh-CN" sz="2800" dirty="0">
              <a:latin typeface="+mj-lt"/>
              <a:cs typeface="Arial" pitchFamily="34" charset="0"/>
            </a:endParaRPr>
          </a:p>
          <a:p>
            <a:pPr algn="just">
              <a:buNone/>
            </a:pPr>
            <a:endParaRPr lang="es-MX" sz="2800" b="1" kern="0" dirty="0">
              <a:solidFill>
                <a:srgbClr val="000000"/>
              </a:solidFill>
              <a:latin typeface="+mj-lt"/>
              <a:cs typeface="Arial" pitchFamily="34" charset="0"/>
            </a:endParaRPr>
          </a:p>
        </p:txBody>
      </p:sp>
      <p:sp>
        <p:nvSpPr>
          <p:cNvPr id="5" name="4 CuadroTexto"/>
          <p:cNvSpPr txBox="1"/>
          <p:nvPr/>
        </p:nvSpPr>
        <p:spPr>
          <a:xfrm>
            <a:off x="526473" y="3134910"/>
            <a:ext cx="7952509" cy="2739211"/>
          </a:xfrm>
          <a:prstGeom prst="rect">
            <a:avLst/>
          </a:prstGeom>
          <a:noFill/>
        </p:spPr>
        <p:txBody>
          <a:bodyPr wrap="square" rtlCol="0">
            <a:spAutoFit/>
          </a:bodyPr>
          <a:lstStyle/>
          <a:p>
            <a:pPr marL="261938" lvl="1" algn="just" fontAlgn="base">
              <a:buClr>
                <a:srgbClr val="FD370F"/>
              </a:buClr>
              <a:buSzPct val="100000"/>
              <a:buFont typeface="Wingdings" pitchFamily="2" charset="2"/>
              <a:buChar char="ü"/>
            </a:pPr>
            <a:r>
              <a:rPr lang="es-MX" sz="2800" dirty="0">
                <a:solidFill>
                  <a:srgbClr val="FF0000"/>
                </a:solidFill>
                <a:latin typeface="Arial Narrow" panose="020B0606020202030204" pitchFamily="34" charset="0"/>
                <a:cs typeface="Arial" pitchFamily="34" charset="0"/>
              </a:rPr>
              <a:t>Características de los rotarios</a:t>
            </a:r>
            <a:endParaRPr lang="es-MX" sz="3200" dirty="0">
              <a:solidFill>
                <a:srgbClr val="FF0000"/>
              </a:solidFill>
              <a:latin typeface="Arial Narrow" panose="020B0606020202030204" pitchFamily="34" charset="0"/>
              <a:cs typeface="Arial" pitchFamily="34" charset="0"/>
            </a:endParaRPr>
          </a:p>
          <a:p>
            <a:pPr marL="561975" lvl="2" algn="just" fontAlgn="base">
              <a:buClr>
                <a:srgbClr val="FD370F"/>
              </a:buClr>
              <a:buSzPct val="100000"/>
              <a:buFont typeface="Wingdings" pitchFamily="2" charset="2"/>
              <a:buChar char="§"/>
            </a:pPr>
            <a:r>
              <a:rPr lang="es-MX" sz="2400" dirty="0">
                <a:solidFill>
                  <a:srgbClr val="1F497D"/>
                </a:solidFill>
                <a:latin typeface="Arial Narrow" panose="020B0606020202030204" pitchFamily="34" charset="0"/>
                <a:cs typeface="Arial" pitchFamily="34" charset="0"/>
              </a:rPr>
              <a:t> Responden a solicitudes personales.</a:t>
            </a:r>
          </a:p>
          <a:p>
            <a:pPr marL="561975" lvl="2" algn="just" fontAlgn="base">
              <a:buClr>
                <a:srgbClr val="FD370F"/>
              </a:buClr>
              <a:buSzPct val="100000"/>
              <a:buFont typeface="Wingdings" pitchFamily="2" charset="2"/>
              <a:buChar char="§"/>
            </a:pPr>
            <a:r>
              <a:rPr lang="es-MX" sz="2400" dirty="0">
                <a:solidFill>
                  <a:srgbClr val="1F497D"/>
                </a:solidFill>
                <a:latin typeface="Arial Narrow" panose="020B0606020202030204" pitchFamily="34" charset="0"/>
                <a:cs typeface="Arial" pitchFamily="34" charset="0"/>
              </a:rPr>
              <a:t> Asisten a reuniones de Clubes.</a:t>
            </a:r>
          </a:p>
          <a:p>
            <a:pPr marL="561975" lvl="2" algn="just" fontAlgn="base">
              <a:buClr>
                <a:srgbClr val="FD370F"/>
              </a:buClr>
              <a:buSzPct val="100000"/>
              <a:buFont typeface="Wingdings" pitchFamily="2" charset="2"/>
              <a:buChar char="§"/>
            </a:pPr>
            <a:r>
              <a:rPr lang="es-MX" sz="2400" dirty="0">
                <a:solidFill>
                  <a:srgbClr val="1F497D"/>
                </a:solidFill>
                <a:latin typeface="Arial Narrow" panose="020B0606020202030204" pitchFamily="34" charset="0"/>
                <a:cs typeface="Arial" pitchFamily="34" charset="0"/>
              </a:rPr>
              <a:t> Confían en la organización.</a:t>
            </a:r>
          </a:p>
          <a:p>
            <a:pPr marL="675085" lvl="2" indent="-113110" algn="just" fontAlgn="base">
              <a:buClr>
                <a:srgbClr val="FD370F"/>
              </a:buClr>
              <a:buSzPct val="100000"/>
              <a:buFont typeface="Wingdings" pitchFamily="2" charset="2"/>
              <a:buChar char="§"/>
            </a:pPr>
            <a:r>
              <a:rPr lang="es-MX" sz="2400" dirty="0">
                <a:solidFill>
                  <a:srgbClr val="1F497D"/>
                </a:solidFill>
                <a:latin typeface="Arial Narrow" panose="020B0606020202030204" pitchFamily="34" charset="0"/>
                <a:cs typeface="Arial" pitchFamily="34" charset="0"/>
              </a:rPr>
              <a:t> Participan como voluntarios.</a:t>
            </a:r>
          </a:p>
          <a:p>
            <a:pPr marL="675085" lvl="2" indent="-113110" algn="just" fontAlgn="base">
              <a:buClr>
                <a:srgbClr val="FD370F"/>
              </a:buClr>
              <a:buSzPct val="100000"/>
              <a:buFont typeface="Wingdings" pitchFamily="2" charset="2"/>
              <a:buChar char="§"/>
            </a:pPr>
            <a:r>
              <a:rPr lang="es-MX" sz="2400" dirty="0">
                <a:solidFill>
                  <a:srgbClr val="1F497D"/>
                </a:solidFill>
                <a:latin typeface="Arial Narrow" panose="020B0606020202030204" pitchFamily="34" charset="0"/>
                <a:cs typeface="Arial" pitchFamily="34" charset="0"/>
              </a:rPr>
              <a:t> Tienen intereses diversos ( Invertir en el presente, en el futuro o en algún fondo específico)</a:t>
            </a:r>
            <a:endParaRPr lang="es-MX" sz="1400" dirty="0">
              <a:solidFill>
                <a:prstClr val="black"/>
              </a:solidFill>
              <a:latin typeface="Calibri"/>
            </a:endParaRPr>
          </a:p>
        </p:txBody>
      </p:sp>
      <p:sp>
        <p:nvSpPr>
          <p:cNvPr id="7" name="Title 2"/>
          <p:cNvSpPr>
            <a:spLocks noGrp="1"/>
          </p:cNvSpPr>
          <p:nvPr>
            <p:ph type="title"/>
          </p:nvPr>
        </p:nvSpPr>
        <p:spPr>
          <a:xfrm>
            <a:off x="526473" y="173943"/>
            <a:ext cx="7505524" cy="670160"/>
          </a:xfrm>
        </p:spPr>
        <p:txBody>
          <a:bodyPr>
            <a:noAutofit/>
          </a:bodyPr>
          <a:lstStyle/>
          <a:p>
            <a:r>
              <a:rPr lang="en-US" sz="3200" dirty="0"/>
              <a:t>PASO 3.IDENTIFICACIÓN DE DONANTES </a:t>
            </a:r>
          </a:p>
        </p:txBody>
      </p:sp>
    </p:spTree>
    <p:extLst>
      <p:ext uri="{BB962C8B-B14F-4D97-AF65-F5344CB8AC3E}">
        <p14:creationId xmlns:p14="http://schemas.microsoft.com/office/powerpoint/2010/main" val="6010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descr="IMG_0407.JPG"/>
          <p:cNvPicPr>
            <a:picLocks noChangeAspect="1"/>
          </p:cNvPicPr>
          <p:nvPr/>
        </p:nvPicPr>
        <p:blipFill>
          <a:blip r:embed="rId2" cstate="print"/>
          <a:stretch>
            <a:fillRect/>
          </a:stretch>
        </p:blipFill>
        <p:spPr>
          <a:xfrm>
            <a:off x="5320146" y="3174577"/>
            <a:ext cx="3508131" cy="3508131"/>
          </a:xfrm>
          <a:prstGeom prst="rect">
            <a:avLst/>
          </a:prstGeom>
        </p:spPr>
      </p:pic>
      <p:sp>
        <p:nvSpPr>
          <p:cNvPr id="3" name="Content Placeholder 2"/>
          <p:cNvSpPr>
            <a:spLocks noGrp="1"/>
          </p:cNvSpPr>
          <p:nvPr>
            <p:ph idx="1"/>
          </p:nvPr>
        </p:nvSpPr>
        <p:spPr>
          <a:xfrm>
            <a:off x="457200" y="1406238"/>
            <a:ext cx="8229600" cy="2944090"/>
          </a:xfrm>
        </p:spPr>
        <p:txBody>
          <a:bodyPr/>
          <a:lstStyle/>
          <a:p>
            <a:r>
              <a:rPr lang="es-MX" b="1" dirty="0" err="1">
                <a:solidFill>
                  <a:schemeClr val="tx2"/>
                </a:solidFill>
                <a:latin typeface="Arial" panose="020B0604020202020204" pitchFamily="34" charset="0"/>
                <a:cs typeface="Arial" panose="020B0604020202020204" pitchFamily="34" charset="0"/>
              </a:rPr>
              <a:t>Tip</a:t>
            </a:r>
            <a:r>
              <a:rPr lang="es-MX" b="1" dirty="0">
                <a:solidFill>
                  <a:schemeClr val="tx2"/>
                </a:solidFill>
                <a:latin typeface="Arial" panose="020B0604020202020204" pitchFamily="34" charset="0"/>
                <a:cs typeface="Arial" panose="020B0604020202020204" pitchFamily="34" charset="0"/>
              </a:rPr>
              <a:t>: </a:t>
            </a:r>
            <a:r>
              <a:rPr lang="es-MX" dirty="0">
                <a:solidFill>
                  <a:schemeClr val="tx2"/>
                </a:solidFill>
                <a:latin typeface="Arial" panose="020B0604020202020204" pitchFamily="34" charset="0"/>
                <a:cs typeface="Arial" panose="020B0604020202020204" pitchFamily="34" charset="0"/>
              </a:rPr>
              <a:t>Recuerden que el mundo es un lugar abundante, con muchas personas que quieren hacer una diferencia en el mundo y tienen muchas razones para querer aportar. No se enfoquen únicamente en quienes ustedes creen que pueden donar, enlisten a todos aquellos que se encuentre en su red</a:t>
            </a:r>
            <a:r>
              <a:rPr lang="es-MX"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p>
        </p:txBody>
      </p:sp>
      <p:sp>
        <p:nvSpPr>
          <p:cNvPr id="4" name="Title 2"/>
          <p:cNvSpPr>
            <a:spLocks noGrp="1"/>
          </p:cNvSpPr>
          <p:nvPr>
            <p:ph type="title"/>
          </p:nvPr>
        </p:nvSpPr>
        <p:spPr>
          <a:xfrm>
            <a:off x="457200" y="173943"/>
            <a:ext cx="7574797" cy="670160"/>
          </a:xfrm>
        </p:spPr>
        <p:txBody>
          <a:bodyPr>
            <a:noAutofit/>
          </a:bodyPr>
          <a:lstStyle/>
          <a:p>
            <a:r>
              <a:rPr lang="en-US" sz="3600" dirty="0"/>
              <a:t>PASO 3.IDENTIFICACIÓN DE DONANTES </a:t>
            </a:r>
          </a:p>
        </p:txBody>
      </p:sp>
    </p:spTree>
    <p:extLst>
      <p:ext uri="{BB962C8B-B14F-4D97-AF65-F5344CB8AC3E}">
        <p14:creationId xmlns:p14="http://schemas.microsoft.com/office/powerpoint/2010/main" val="208579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s-MX" sz="3200" dirty="0"/>
              <a:t>PASO 4:SOLICITACIÓN DE FONDOS </a:t>
            </a:r>
            <a:endParaRPr lang="en-US" sz="3200" dirty="0"/>
          </a:p>
        </p:txBody>
      </p:sp>
      <p:sp>
        <p:nvSpPr>
          <p:cNvPr id="6" name="Source"/>
          <p:cNvSpPr>
            <a:spLocks noGrp="1"/>
          </p:cNvSpPr>
          <p:nvPr>
            <p:ph idx="1"/>
          </p:nvPr>
        </p:nvSpPr>
        <p:spPr bwMode="auto">
          <a:xfrm>
            <a:off x="457200" y="1447800"/>
            <a:ext cx="7509164" cy="3321004"/>
          </a:xfrm>
          <a:prstGeom prst="rect">
            <a:avLst/>
          </a:prstGeom>
          <a:noFill/>
          <a:ln w="9525">
            <a:noFill/>
            <a:miter lim="800000"/>
            <a:headEnd/>
            <a:tailEnd/>
          </a:ln>
          <a:effectLst/>
        </p:spPr>
        <p:txBody>
          <a:bodyPr vert="horz" wrap="square" lIns="35099" tIns="35099" rIns="35099" bIns="35099" numCol="1" rtlCol="0"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632222" lvl="1" indent="-385763">
              <a:buClr>
                <a:srgbClr val="000000"/>
              </a:buClr>
              <a:buAutoNum type="arabicPeriod"/>
            </a:pPr>
            <a:r>
              <a:rPr lang="es-MX" sz="3200" dirty="0">
                <a:solidFill>
                  <a:schemeClr val="tx2"/>
                </a:solidFill>
                <a:latin typeface="Arial Narrow" panose="020B0606020202030204" pitchFamily="34" charset="0"/>
                <a:cs typeface="Arial" panose="020B0604020202020204" pitchFamily="34" charset="0"/>
              </a:rPr>
              <a:t>Identificar si se realizará una solicitud personal o se realizará algún evento.</a:t>
            </a:r>
          </a:p>
          <a:p>
            <a:pPr marL="632222" lvl="1" indent="-385763">
              <a:buClr>
                <a:srgbClr val="000000"/>
              </a:buClr>
              <a:buAutoNum type="arabicPeriod"/>
            </a:pPr>
            <a:endParaRPr lang="es-MX" sz="3200" dirty="0">
              <a:solidFill>
                <a:schemeClr val="tx2"/>
              </a:solidFill>
              <a:latin typeface="Arial Narrow" panose="020B0606020202030204" pitchFamily="34" charset="0"/>
              <a:cs typeface="Arial" panose="020B0604020202020204" pitchFamily="34" charset="0"/>
            </a:endParaRPr>
          </a:p>
          <a:p>
            <a:pPr marL="246459" lvl="1" indent="0">
              <a:buClr>
                <a:srgbClr val="000000"/>
              </a:buClr>
              <a:buNone/>
            </a:pPr>
            <a:r>
              <a:rPr lang="es-MX" sz="3200" b="1" dirty="0">
                <a:solidFill>
                  <a:schemeClr val="tx2"/>
                </a:solidFill>
                <a:latin typeface="Arial Narrow" panose="020B0606020202030204" pitchFamily="34" charset="0"/>
                <a:cs typeface="Arial" panose="020B0604020202020204" pitchFamily="34" charset="0"/>
              </a:rPr>
              <a:t>Ejemplos de eventos:</a:t>
            </a:r>
          </a:p>
          <a:p>
            <a:pPr lvl="1">
              <a:buClr>
                <a:srgbClr val="000000"/>
              </a:buClr>
            </a:pPr>
            <a:r>
              <a:rPr lang="es-MX" sz="3200" dirty="0">
                <a:solidFill>
                  <a:schemeClr val="tx2"/>
                </a:solidFill>
                <a:latin typeface="Arial Narrow" panose="020B0606020202030204" pitchFamily="34" charset="0"/>
                <a:cs typeface="Arial" panose="020B0604020202020204" pitchFamily="34" charset="0"/>
              </a:rPr>
              <a:t>Subasta, carrera con causa, boteo, cena de recaudación de fondos, mercadotecnia social</a:t>
            </a:r>
            <a:r>
              <a:rPr lang="es-MX" sz="2800" dirty="0">
                <a:solidFill>
                  <a:schemeClr val="tx2"/>
                </a:solidFill>
                <a:latin typeface="Arial Narrow" panose="020B0606020202030204" pitchFamily="34" charset="0"/>
                <a:cs typeface="Arial" panose="020B0604020202020204" pitchFamily="34" charset="0"/>
              </a:rPr>
              <a:t>.</a:t>
            </a:r>
          </a:p>
        </p:txBody>
      </p:sp>
    </p:spTree>
    <p:extLst>
      <p:ext uri="{BB962C8B-B14F-4D97-AF65-F5344CB8AC3E}">
        <p14:creationId xmlns:p14="http://schemas.microsoft.com/office/powerpoint/2010/main" val="2833169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descr="IMG_0407.JPG"/>
          <p:cNvPicPr>
            <a:picLocks noChangeAspect="1"/>
          </p:cNvPicPr>
          <p:nvPr/>
        </p:nvPicPr>
        <p:blipFill>
          <a:blip r:embed="rId3" cstate="print"/>
          <a:stretch>
            <a:fillRect/>
          </a:stretch>
        </p:blipFill>
        <p:spPr>
          <a:xfrm>
            <a:off x="7193080" y="4937801"/>
            <a:ext cx="1867793" cy="1822850"/>
          </a:xfrm>
          <a:prstGeom prst="rect">
            <a:avLst/>
          </a:prstGeom>
        </p:spPr>
      </p:pic>
      <p:sp>
        <p:nvSpPr>
          <p:cNvPr id="2" name="Content Placeholder 1"/>
          <p:cNvSpPr>
            <a:spLocks noGrp="1"/>
          </p:cNvSpPr>
          <p:nvPr>
            <p:ph idx="1"/>
          </p:nvPr>
        </p:nvSpPr>
        <p:spPr>
          <a:xfrm>
            <a:off x="457200" y="1545030"/>
            <a:ext cx="8229600" cy="4427949"/>
          </a:xfrm>
        </p:spPr>
        <p:txBody>
          <a:bodyPr>
            <a:noAutofit/>
          </a:bodyPr>
          <a:lstStyle/>
          <a:p>
            <a:pPr marL="0" indent="0">
              <a:buNone/>
            </a:pPr>
            <a:r>
              <a:rPr lang="es-MX" b="1" dirty="0" err="1">
                <a:latin typeface="Arial" panose="020B0604020202020204" pitchFamily="34" charset="0"/>
                <a:cs typeface="Arial" panose="020B0604020202020204" pitchFamily="34" charset="0"/>
              </a:rPr>
              <a:t>Tip</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Tiene que ser una pregunta que debería iniciar con: “Podrías..” o “ Estarías dispuesto…” si la pregunta que realizar no conlleva a un sí o un no, entonces no estás realizando una pregunta de solicitación. Decir cosas como, “Espero que algún día consideres…” o “Me gustaría que algún día aportaras…” NO es una forma efectiva.</a:t>
            </a:r>
          </a:p>
          <a:p>
            <a:pPr marL="0" indent="0">
              <a:buNone/>
            </a:pPr>
            <a:endParaRPr lang="en-US" dirty="0">
              <a:latin typeface="Arial" panose="020B0604020202020204" pitchFamily="34" charset="0"/>
              <a:cs typeface="Arial" panose="020B0604020202020204" pitchFamily="34" charset="0"/>
            </a:endParaRPr>
          </a:p>
          <a:p>
            <a:pPr marL="0" indent="0">
              <a:buNone/>
            </a:pPr>
            <a:r>
              <a:rPr lang="es-MX" b="1" dirty="0">
                <a:latin typeface="Arial" panose="020B0604020202020204" pitchFamily="34" charset="0"/>
                <a:cs typeface="Arial" panose="020B0604020202020204" pitchFamily="34" charset="0"/>
              </a:rPr>
              <a:t>Tip: </a:t>
            </a:r>
            <a:r>
              <a:rPr lang="es-MX" dirty="0">
                <a:latin typeface="Arial" panose="020B0604020202020204" pitchFamily="34" charset="0"/>
                <a:cs typeface="Arial" panose="020B0604020202020204" pitchFamily="34" charset="0"/>
              </a:rPr>
              <a:t>Una solicitación invita a dar un paso muy concreto. Ese paso no necesariamente es que nos firmen un cheque, puede ser invitarlos a un evento, etc. </a:t>
            </a:r>
            <a:endParaRPr lang="en-US" dirty="0">
              <a:latin typeface="Arial" panose="020B0604020202020204" pitchFamily="34" charset="0"/>
              <a:cs typeface="Arial" panose="020B0604020202020204" pitchFamily="34" charset="0"/>
            </a:endParaRPr>
          </a:p>
          <a:p>
            <a:endParaRPr lang="en-US" dirty="0"/>
          </a:p>
        </p:txBody>
      </p:sp>
      <p:sp>
        <p:nvSpPr>
          <p:cNvPr id="4" name="Title 2"/>
          <p:cNvSpPr>
            <a:spLocks noGrp="1"/>
          </p:cNvSpPr>
          <p:nvPr>
            <p:ph type="title"/>
          </p:nvPr>
        </p:nvSpPr>
        <p:spPr>
          <a:xfrm>
            <a:off x="457200" y="269574"/>
            <a:ext cx="7391400" cy="365522"/>
          </a:xfrm>
        </p:spPr>
        <p:txBody>
          <a:bodyPr>
            <a:noAutofit/>
          </a:bodyPr>
          <a:lstStyle/>
          <a:p>
            <a:r>
              <a:rPr lang="es-MX" sz="3600" dirty="0"/>
              <a:t>PASO 4:SOLICITACIÓN DE FONDOS </a:t>
            </a:r>
            <a:endParaRPr lang="en-US" sz="3600" dirty="0"/>
          </a:p>
        </p:txBody>
      </p:sp>
    </p:spTree>
    <p:extLst>
      <p:ext uri="{BB962C8B-B14F-4D97-AF65-F5344CB8AC3E}">
        <p14:creationId xmlns:p14="http://schemas.microsoft.com/office/powerpoint/2010/main" val="445008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descr="IMG_0407.JPG"/>
          <p:cNvPicPr>
            <a:picLocks noChangeAspect="1"/>
          </p:cNvPicPr>
          <p:nvPr/>
        </p:nvPicPr>
        <p:blipFill>
          <a:blip r:embed="rId3" cstate="print"/>
          <a:stretch>
            <a:fillRect/>
          </a:stretch>
        </p:blipFill>
        <p:spPr>
          <a:xfrm>
            <a:off x="7371014" y="4944432"/>
            <a:ext cx="1589313" cy="1551070"/>
          </a:xfrm>
          <a:prstGeom prst="rect">
            <a:avLst/>
          </a:prstGeom>
        </p:spPr>
      </p:pic>
      <p:sp>
        <p:nvSpPr>
          <p:cNvPr id="2" name="Content Placeholder 1"/>
          <p:cNvSpPr>
            <a:spLocks noGrp="1"/>
          </p:cNvSpPr>
          <p:nvPr>
            <p:ph idx="1"/>
          </p:nvPr>
        </p:nvSpPr>
        <p:spPr/>
        <p:txBody>
          <a:bodyPr/>
          <a:lstStyle/>
          <a:p>
            <a:pPr marL="0" indent="0" algn="just">
              <a:buNone/>
            </a:pPr>
            <a:r>
              <a:rPr lang="es-MX" sz="2800" b="1" dirty="0">
                <a:latin typeface="Arial" panose="020B0604020202020204" pitchFamily="34" charset="0"/>
                <a:cs typeface="Arial" panose="020B0604020202020204" pitchFamily="34" charset="0"/>
              </a:rPr>
              <a:t>Tercer </a:t>
            </a:r>
            <a:r>
              <a:rPr lang="es-MX" sz="2800" b="1" dirty="0" err="1">
                <a:latin typeface="Arial" panose="020B0604020202020204" pitchFamily="34" charset="0"/>
                <a:cs typeface="Arial" panose="020B0604020202020204" pitchFamily="34" charset="0"/>
              </a:rPr>
              <a:t>Tip</a:t>
            </a:r>
            <a:r>
              <a:rPr lang="es-MX" sz="2800" dirty="0">
                <a:latin typeface="Arial" panose="020B0604020202020204" pitchFamily="34" charset="0"/>
                <a:cs typeface="Arial" panose="020B0604020202020204" pitchFamily="34" charset="0"/>
              </a:rPr>
              <a:t>: Una solicitación debe ser específica. Una cantidad específica, un evento específico, o un voluntariado específico para un Proyecto específico.</a:t>
            </a:r>
          </a:p>
          <a:p>
            <a:pPr marL="0" indent="0" algn="just">
              <a:buNone/>
            </a:pPr>
            <a:endParaRPr lang="en-US" sz="2800" dirty="0">
              <a:latin typeface="Arial" panose="020B0604020202020204" pitchFamily="34" charset="0"/>
              <a:cs typeface="Arial" panose="020B0604020202020204" pitchFamily="34" charset="0"/>
            </a:endParaRPr>
          </a:p>
          <a:p>
            <a:pPr marL="0" indent="0" algn="just">
              <a:buNone/>
            </a:pPr>
            <a:r>
              <a:rPr lang="es-MX" sz="2800" b="1" dirty="0">
                <a:latin typeface="Arial" panose="020B0604020202020204" pitchFamily="34" charset="0"/>
                <a:cs typeface="Arial" panose="020B0604020202020204" pitchFamily="34" charset="0"/>
              </a:rPr>
              <a:t>Por ejemplo: </a:t>
            </a:r>
            <a:r>
              <a:rPr lang="es-MX" sz="2800" dirty="0">
                <a:latin typeface="Arial" panose="020B0604020202020204" pitchFamily="34" charset="0"/>
                <a:cs typeface="Arial" panose="020B0604020202020204" pitchFamily="34" charset="0"/>
              </a:rPr>
              <a:t>Preguntar: ¿Contribuirías con 500 </a:t>
            </a:r>
            <a:r>
              <a:rPr lang="es-MX" sz="2800" dirty="0" err="1">
                <a:latin typeface="Arial" panose="020B0604020202020204" pitchFamily="34" charset="0"/>
                <a:cs typeface="Arial" panose="020B0604020202020204" pitchFamily="34" charset="0"/>
              </a:rPr>
              <a:t>usd</a:t>
            </a:r>
            <a:r>
              <a:rPr lang="es-MX" sz="2800" dirty="0">
                <a:latin typeface="Arial" panose="020B0604020202020204" pitchFamily="34" charset="0"/>
                <a:cs typeface="Arial" panose="020B0604020202020204" pitchFamily="34" charset="0"/>
              </a:rPr>
              <a:t> al Club? Es 20 veces más efectivo que decir: ¿Contribuirás al Club alguna vez en el año? </a:t>
            </a:r>
            <a:endParaRPr lang="en-US" sz="2800" dirty="0">
              <a:latin typeface="Arial" panose="020B0604020202020204" pitchFamily="34" charset="0"/>
              <a:cs typeface="Arial" panose="020B0604020202020204" pitchFamily="34" charset="0"/>
            </a:endParaRPr>
          </a:p>
          <a:p>
            <a:endParaRPr lang="en-US" dirty="0"/>
          </a:p>
        </p:txBody>
      </p:sp>
      <p:sp>
        <p:nvSpPr>
          <p:cNvPr id="4" name="Title 2"/>
          <p:cNvSpPr>
            <a:spLocks noGrp="1"/>
          </p:cNvSpPr>
          <p:nvPr>
            <p:ph type="title"/>
          </p:nvPr>
        </p:nvSpPr>
        <p:spPr>
          <a:xfrm>
            <a:off x="457200" y="176540"/>
            <a:ext cx="7391400" cy="365522"/>
          </a:xfrm>
        </p:spPr>
        <p:txBody>
          <a:bodyPr>
            <a:noAutofit/>
          </a:bodyPr>
          <a:lstStyle/>
          <a:p>
            <a:pPr algn="ctr"/>
            <a:r>
              <a:rPr lang="es-MX" sz="3200" dirty="0"/>
              <a:t>PASO 4:SOLICITACIÓN DE FONDOS </a:t>
            </a:r>
            <a:endParaRPr lang="en-US" sz="3200" dirty="0"/>
          </a:p>
        </p:txBody>
      </p:sp>
    </p:spTree>
    <p:extLst>
      <p:ext uri="{BB962C8B-B14F-4D97-AF65-F5344CB8AC3E}">
        <p14:creationId xmlns:p14="http://schemas.microsoft.com/office/powerpoint/2010/main" val="3027321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s-MX" sz="3200" dirty="0"/>
              <a:t>PASO 5: LAS ESTRATEGIAS </a:t>
            </a:r>
            <a:endParaRPr lang="en-US" sz="3200" dirty="0"/>
          </a:p>
        </p:txBody>
      </p:sp>
      <p:sp>
        <p:nvSpPr>
          <p:cNvPr id="6" name="Source"/>
          <p:cNvSpPr>
            <a:spLocks noGrp="1"/>
          </p:cNvSpPr>
          <p:nvPr>
            <p:ph idx="1"/>
          </p:nvPr>
        </p:nvSpPr>
        <p:spPr bwMode="auto">
          <a:xfrm>
            <a:off x="457201" y="1530927"/>
            <a:ext cx="8118764" cy="4121223"/>
          </a:xfrm>
          <a:prstGeom prst="rect">
            <a:avLst/>
          </a:prstGeom>
          <a:noFill/>
          <a:ln w="9525">
            <a:noFill/>
            <a:miter lim="800000"/>
            <a:headEnd/>
            <a:tailEnd/>
          </a:ln>
          <a:effectLst/>
        </p:spPr>
        <p:txBody>
          <a:bodyPr vert="horz" wrap="square" lIns="35099" tIns="35099" rIns="35099" bIns="35099" numCol="1" rtlCol="0"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246459" lvl="1" indent="0">
              <a:buClr>
                <a:srgbClr val="000000"/>
              </a:buClr>
              <a:buNone/>
            </a:pPr>
            <a:r>
              <a:rPr lang="es-MX" sz="2800" dirty="0">
                <a:solidFill>
                  <a:schemeClr val="tx2"/>
                </a:solidFill>
                <a:latin typeface="Arial" panose="020B0604020202020204" pitchFamily="34" charset="0"/>
                <a:cs typeface="Arial" panose="020B0604020202020204" pitchFamily="34" charset="0"/>
              </a:rPr>
              <a:t>Una vez que sabemos cuánto necesitamos y para qué lo necesitamos, tenemos que pensar en cuál va a ser la táctica para poder alcanzar nuestra meta. </a:t>
            </a:r>
          </a:p>
          <a:p>
            <a:pPr marL="246459" lvl="1" indent="0">
              <a:buClr>
                <a:srgbClr val="000000"/>
              </a:buClr>
              <a:buNone/>
            </a:pPr>
            <a:endParaRPr lang="es-MX" sz="2800" dirty="0">
              <a:solidFill>
                <a:schemeClr val="tx2"/>
              </a:solidFill>
              <a:latin typeface="Arial" panose="020B0604020202020204" pitchFamily="34" charset="0"/>
              <a:cs typeface="Arial" panose="020B0604020202020204" pitchFamily="34" charset="0"/>
            </a:endParaRPr>
          </a:p>
          <a:p>
            <a:pPr marL="246459" lvl="1" indent="0">
              <a:buClr>
                <a:srgbClr val="000000"/>
              </a:buClr>
              <a:buNone/>
            </a:pPr>
            <a:r>
              <a:rPr lang="es-MX" sz="2800" dirty="0">
                <a:solidFill>
                  <a:schemeClr val="tx2"/>
                </a:solidFill>
                <a:latin typeface="Arial" panose="020B0604020202020204" pitchFamily="34" charset="0"/>
                <a:cs typeface="Arial" panose="020B0604020202020204" pitchFamily="34" charset="0"/>
              </a:rPr>
              <a:t>Qué estrategias utilizaremos para alcanzar la meta de este año, del siguiente y del siguiente. En este caso, es importante fijar una meta para cada técnica.</a:t>
            </a:r>
            <a:endParaRPr lang="en-US" sz="1400" dirty="0">
              <a:solidFill>
                <a:srgbClr val="000000"/>
              </a:solidFill>
              <a:latin typeface="Calibri"/>
            </a:endParaRPr>
          </a:p>
        </p:txBody>
      </p:sp>
    </p:spTree>
    <p:extLst>
      <p:ext uri="{BB962C8B-B14F-4D97-AF65-F5344CB8AC3E}">
        <p14:creationId xmlns:p14="http://schemas.microsoft.com/office/powerpoint/2010/main" val="1004936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0642"/>
            <a:ext cx="8229600" cy="4741393"/>
          </a:xfrm>
        </p:spPr>
        <p:txBody>
          <a:bodyPr>
            <a:noAutofit/>
          </a:bodyPr>
          <a:lstStyle/>
          <a:p>
            <a:pPr marL="0" indent="0">
              <a:buNone/>
            </a:pPr>
            <a:r>
              <a:rPr lang="es-MX" dirty="0">
                <a:latin typeface="Arial" panose="020B0604020202020204" pitchFamily="34" charset="0"/>
                <a:cs typeface="Arial" panose="020B0604020202020204" pitchFamily="34" charset="0"/>
              </a:rPr>
              <a:t>Por ejemplo si nuestra meta de aportaciones es de 10,000 usd por club podríamos pensar en :</a:t>
            </a:r>
          </a:p>
          <a:p>
            <a:pPr marL="0" indent="0">
              <a:buNone/>
            </a:pPr>
            <a:endParaRPr lang="en-US"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Táctica 1. </a:t>
            </a:r>
            <a:r>
              <a:rPr lang="es-MX" dirty="0">
                <a:latin typeface="Arial" panose="020B0604020202020204" pitchFamily="34" charset="0"/>
                <a:cs typeface="Arial" panose="020B0604020202020204" pitchFamily="34" charset="0"/>
              </a:rPr>
              <a:t>Donaciones Recurrentes – Rotary </a:t>
            </a:r>
            <a:r>
              <a:rPr lang="es-MX" dirty="0" err="1">
                <a:latin typeface="Arial" panose="020B0604020202020204" pitchFamily="34" charset="0"/>
                <a:cs typeface="Arial" panose="020B0604020202020204" pitchFamily="34" charset="0"/>
              </a:rPr>
              <a:t>Direct</a:t>
            </a:r>
            <a:r>
              <a:rPr lang="es-MX" dirty="0">
                <a:latin typeface="Arial" panose="020B0604020202020204" pitchFamily="34" charset="0"/>
                <a:cs typeface="Arial" panose="020B0604020202020204" pitchFamily="34" charset="0"/>
              </a:rPr>
              <a:t>- podríamos pensaren recaudar 3,000 </a:t>
            </a:r>
            <a:r>
              <a:rPr lang="es-MX" dirty="0" err="1">
                <a:latin typeface="Arial" panose="020B0604020202020204" pitchFamily="34" charset="0"/>
                <a:cs typeface="Arial" panose="020B0604020202020204" pitchFamily="34" charset="0"/>
              </a:rPr>
              <a:t>usd</a:t>
            </a:r>
            <a:r>
              <a:rPr lang="es-MX" dirty="0">
                <a:latin typeface="Arial" panose="020B0604020202020204" pitchFamily="34" charset="0"/>
                <a:cs typeface="Arial" panose="020B0604020202020204" pitchFamily="34" charset="0"/>
              </a:rPr>
              <a:t> por medio de este mecanismo y lograr que todos participen en la iniciativa Cada Rotario, Cada Año.</a:t>
            </a:r>
            <a:endParaRPr lang="en-US" dirty="0">
              <a:latin typeface="Arial" panose="020B0604020202020204" pitchFamily="34" charset="0"/>
              <a:cs typeface="Arial" panose="020B0604020202020204" pitchFamily="34" charset="0"/>
            </a:endParaRPr>
          </a:p>
          <a:p>
            <a:pPr marL="0" indent="0" algn="just">
              <a:buNone/>
            </a:pPr>
            <a:endParaRPr lang="es-MX" b="1" dirty="0">
              <a:latin typeface="Arial" panose="020B0604020202020204" pitchFamily="34" charset="0"/>
              <a:cs typeface="Arial" panose="020B0604020202020204" pitchFamily="34" charset="0"/>
            </a:endParaRPr>
          </a:p>
          <a:p>
            <a:pPr marL="0" indent="0" algn="just">
              <a:buNone/>
            </a:pPr>
            <a:r>
              <a:rPr lang="es-MX" b="1" dirty="0">
                <a:latin typeface="Arial" panose="020B0604020202020204" pitchFamily="34" charset="0"/>
                <a:cs typeface="Arial" panose="020B0604020202020204" pitchFamily="34" charset="0"/>
              </a:rPr>
              <a:t>Táctica 2. </a:t>
            </a:r>
            <a:r>
              <a:rPr lang="es-MX" dirty="0">
                <a:latin typeface="Arial" panose="020B0604020202020204" pitchFamily="34" charset="0"/>
                <a:cs typeface="Arial" panose="020B0604020202020204" pitchFamily="34" charset="0"/>
              </a:rPr>
              <a:t>Socios con la capacidad de donar 1000 </a:t>
            </a:r>
            <a:r>
              <a:rPr lang="es-MX" dirty="0" err="1">
                <a:latin typeface="Arial" panose="020B0604020202020204" pitchFamily="34" charset="0"/>
                <a:cs typeface="Arial" panose="020B0604020202020204" pitchFamily="34" charset="0"/>
              </a:rPr>
              <a:t>usd</a:t>
            </a:r>
            <a:r>
              <a:rPr lang="es-MX" dirty="0">
                <a:latin typeface="Arial" panose="020B0604020202020204" pitchFamily="34" charset="0"/>
                <a:cs typeface="Arial" panose="020B0604020202020204" pitchFamily="34" charset="0"/>
              </a:rPr>
              <a:t>. Podríamos pensar en invitar a 4 socios que tengan la capacidad de donar 1000 </a:t>
            </a:r>
            <a:r>
              <a:rPr lang="es-MX" dirty="0" err="1">
                <a:latin typeface="Arial" panose="020B0604020202020204" pitchFamily="34" charset="0"/>
                <a:cs typeface="Arial" panose="020B0604020202020204" pitchFamily="34" charset="0"/>
              </a:rPr>
              <a:t>usd</a:t>
            </a:r>
            <a:r>
              <a:rPr lang="es-MX" dirty="0">
                <a:latin typeface="Arial" panose="020B0604020202020204" pitchFamily="34" charset="0"/>
                <a:cs typeface="Arial" panose="020B0604020202020204" pitchFamily="34" charset="0"/>
              </a:rPr>
              <a:t> durante los próximos 3 años y reconocerlos como parte del Circulo de Paul Harris.</a:t>
            </a:r>
            <a:endParaRPr lang="en-US" dirty="0">
              <a:latin typeface="Arial" panose="020B0604020202020204" pitchFamily="34" charset="0"/>
              <a:cs typeface="Arial" panose="020B0604020202020204" pitchFamily="34" charset="0"/>
            </a:endParaRPr>
          </a:p>
          <a:p>
            <a:pPr marL="0" indent="0">
              <a:buNone/>
            </a:pPr>
            <a:endParaRPr lang="en-US" sz="2000" dirty="0"/>
          </a:p>
        </p:txBody>
      </p:sp>
      <p:sp>
        <p:nvSpPr>
          <p:cNvPr id="4" name="Title 2"/>
          <p:cNvSpPr>
            <a:spLocks noGrp="1"/>
          </p:cNvSpPr>
          <p:nvPr>
            <p:ph type="title"/>
          </p:nvPr>
        </p:nvSpPr>
        <p:spPr>
          <a:xfrm>
            <a:off x="457200" y="259665"/>
            <a:ext cx="7391400" cy="365522"/>
          </a:xfrm>
        </p:spPr>
        <p:txBody>
          <a:bodyPr>
            <a:noAutofit/>
          </a:bodyPr>
          <a:lstStyle/>
          <a:p>
            <a:r>
              <a:rPr lang="es-MX" sz="3200" dirty="0"/>
              <a:t>PASO 5: LAS ESTRATEGIAS </a:t>
            </a:r>
            <a:endParaRPr lang="en-US" sz="3200" dirty="0"/>
          </a:p>
        </p:txBody>
      </p:sp>
    </p:spTree>
    <p:extLst>
      <p:ext uri="{BB962C8B-B14F-4D97-AF65-F5344CB8AC3E}">
        <p14:creationId xmlns:p14="http://schemas.microsoft.com/office/powerpoint/2010/main" val="1286738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3600" dirty="0"/>
              <a:t>           ACTIVIDAD EN GRUPOS DE 10</a:t>
            </a:r>
            <a:endParaRPr lang="en-US" sz="3600" dirty="0"/>
          </a:p>
        </p:txBody>
      </p:sp>
      <p:sp>
        <p:nvSpPr>
          <p:cNvPr id="3" name="Content Placeholder 2"/>
          <p:cNvSpPr>
            <a:spLocks noGrp="1"/>
          </p:cNvSpPr>
          <p:nvPr>
            <p:ph idx="1"/>
          </p:nvPr>
        </p:nvSpPr>
        <p:spPr>
          <a:xfrm>
            <a:off x="457200" y="2057401"/>
            <a:ext cx="8229600" cy="1636039"/>
          </a:xfrm>
        </p:spPr>
        <p:txBody>
          <a:bodyPr>
            <a:normAutofit/>
          </a:bodyPr>
          <a:lstStyle/>
          <a:p>
            <a:pPr marL="0" indent="0" algn="ctr">
              <a:buNone/>
            </a:pPr>
            <a:r>
              <a:rPr lang="es-MX" sz="5400" dirty="0"/>
              <a:t>CASO</a:t>
            </a:r>
            <a:r>
              <a:rPr lang="es-MX" sz="3600" dirty="0"/>
              <a:t> </a:t>
            </a:r>
            <a:r>
              <a:rPr lang="es-MX" sz="5400" dirty="0"/>
              <a:t>PRACTICO</a:t>
            </a:r>
            <a:endParaRPr lang="en-US" sz="3600" dirty="0"/>
          </a:p>
        </p:txBody>
      </p:sp>
      <p:pic>
        <p:nvPicPr>
          <p:cNvPr id="4" name="5 Imagen" descr="IMG_0407.JPG"/>
          <p:cNvPicPr>
            <a:picLocks noChangeAspect="1"/>
          </p:cNvPicPr>
          <p:nvPr/>
        </p:nvPicPr>
        <p:blipFill>
          <a:blip r:embed="rId2" cstate="print"/>
          <a:stretch>
            <a:fillRect/>
          </a:stretch>
        </p:blipFill>
        <p:spPr>
          <a:xfrm>
            <a:off x="3093999" y="3604437"/>
            <a:ext cx="2808769" cy="2848715"/>
          </a:xfrm>
          <a:prstGeom prst="rect">
            <a:avLst/>
          </a:prstGeom>
        </p:spPr>
      </p:pic>
    </p:spTree>
    <p:extLst>
      <p:ext uri="{BB962C8B-B14F-4D97-AF65-F5344CB8AC3E}">
        <p14:creationId xmlns:p14="http://schemas.microsoft.com/office/powerpoint/2010/main" val="206182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sz="2100" dirty="0">
                <a:latin typeface="Arial Narrow" pitchFamily="34" charset="0"/>
              </a:rPr>
              <a:t>RECURSOS</a:t>
            </a:r>
          </a:p>
        </p:txBody>
      </p:sp>
      <p:sp>
        <p:nvSpPr>
          <p:cNvPr id="4" name="Content Placeholder 2"/>
          <p:cNvSpPr txBox="1">
            <a:spLocks/>
          </p:cNvSpPr>
          <p:nvPr/>
        </p:nvSpPr>
        <p:spPr bwMode="auto">
          <a:xfrm>
            <a:off x="429491" y="1468582"/>
            <a:ext cx="4364182" cy="45442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000" kern="1200">
                <a:solidFill>
                  <a:schemeClr val="tx1"/>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chemeClr val="tx1"/>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chemeClr val="tx1"/>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altLang="en-US" sz="2400" dirty="0">
                <a:solidFill>
                  <a:srgbClr val="58585A"/>
                </a:solidFill>
                <a:latin typeface="Georgia" pitchFamily="18" charset="0"/>
              </a:rPr>
              <a:t>Análisis de la captación de fondos de los clubes</a:t>
            </a:r>
          </a:p>
          <a:p>
            <a:r>
              <a:rPr lang="es-ES" altLang="en-US" sz="2400" dirty="0">
                <a:solidFill>
                  <a:srgbClr val="58585A"/>
                </a:solidFill>
                <a:latin typeface="Georgia" pitchFamily="18" charset="0"/>
                <a:hlinkClick r:id="rId3" action="ppaction://hlinkfile"/>
              </a:rPr>
              <a:t>shop.rotary.org</a:t>
            </a:r>
            <a:r>
              <a:rPr lang="es-ES" altLang="en-US" sz="2400" dirty="0">
                <a:solidFill>
                  <a:srgbClr val="58585A"/>
                </a:solidFill>
                <a:latin typeface="Georgia" pitchFamily="18" charset="0"/>
              </a:rPr>
              <a:t> donde podrán solicitar materiales sobre la Fundación</a:t>
            </a:r>
          </a:p>
          <a:p>
            <a:r>
              <a:rPr lang="es-ES" altLang="en-US" sz="2400" dirty="0">
                <a:solidFill>
                  <a:srgbClr val="58585A"/>
                </a:solidFill>
                <a:latin typeface="Georgia" pitchFamily="18" charset="0"/>
              </a:rPr>
              <a:t>La Fundación Rotaria: Guía de consulta rápida (219)</a:t>
            </a:r>
          </a:p>
          <a:p>
            <a:r>
              <a:rPr lang="es-ES" altLang="en-US" sz="2400" dirty="0">
                <a:solidFill>
                  <a:srgbClr val="58585A"/>
                </a:solidFill>
                <a:latin typeface="Georgia" pitchFamily="18" charset="0"/>
              </a:rPr>
              <a:t>Centro de apoyo de Rotary </a:t>
            </a:r>
            <a:r>
              <a:rPr lang="es-ES" altLang="en-US" sz="2400" dirty="0">
                <a:solidFill>
                  <a:srgbClr val="58585A"/>
                </a:solidFill>
                <a:latin typeface="Georgia" pitchFamily="18" charset="0"/>
                <a:hlinkClick r:id="rId4"/>
              </a:rPr>
              <a:t>rotarysupportcenter@rotary.org</a:t>
            </a:r>
            <a:endParaRPr lang="es-ES" altLang="en-US" sz="2400" dirty="0">
              <a:solidFill>
                <a:srgbClr val="58585A"/>
              </a:solidFill>
              <a:latin typeface="Georgia" pitchFamily="18" charset="0"/>
            </a:endParaRPr>
          </a:p>
          <a:p>
            <a:endParaRPr lang="es-ES" altLang="en-US" sz="1800" dirty="0">
              <a:solidFill>
                <a:srgbClr val="58585A"/>
              </a:solidFill>
              <a:latin typeface="Georgia"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14" y="1911293"/>
            <a:ext cx="2419337" cy="337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8551" y="1789509"/>
            <a:ext cx="1489289" cy="362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22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660" y="106933"/>
            <a:ext cx="6572250" cy="668921"/>
          </a:xfrm>
        </p:spPr>
        <p:txBody>
          <a:bodyPr>
            <a:noAutofit/>
          </a:bodyPr>
          <a:lstStyle/>
          <a:p>
            <a:r>
              <a:rPr lang="es-MX" sz="4400" dirty="0">
                <a:latin typeface="Arial Narrow" pitchFamily="34" charset="0"/>
                <a:cs typeface="Arial" pitchFamily="34" charset="0"/>
              </a:rPr>
              <a:t>Al finalizar la sesión:</a:t>
            </a:r>
            <a:endParaRPr lang="en-US" sz="4400" dirty="0">
              <a:latin typeface="Arial Narrow" pitchFamily="34" charset="0"/>
              <a:cs typeface="Arial" pitchFamily="34" charset="0"/>
            </a:endParaRPr>
          </a:p>
        </p:txBody>
      </p:sp>
      <p:sp>
        <p:nvSpPr>
          <p:cNvPr id="4" name="Content Placeholder 4"/>
          <p:cNvSpPr>
            <a:spLocks noGrp="1"/>
          </p:cNvSpPr>
          <p:nvPr>
            <p:ph idx="1"/>
          </p:nvPr>
        </p:nvSpPr>
        <p:spPr>
          <a:xfrm>
            <a:off x="535660" y="1251870"/>
            <a:ext cx="8248122" cy="4483912"/>
          </a:xfrm>
        </p:spPr>
        <p:txBody>
          <a:bodyPr>
            <a:noAutofit/>
          </a:bodyPr>
          <a:lstStyle/>
          <a:p>
            <a:pPr marL="0" indent="0" algn="just">
              <a:buNone/>
            </a:pPr>
            <a:r>
              <a:rPr lang="es-MX" sz="2800" b="1" dirty="0">
                <a:latin typeface="Arial" panose="020B0604020202020204" pitchFamily="34" charset="0"/>
                <a:cs typeface="Arial" panose="020B0604020202020204" pitchFamily="34" charset="0"/>
              </a:rPr>
              <a:t>1.Sabrás identificar </a:t>
            </a:r>
          </a:p>
          <a:p>
            <a:pPr marL="0" indent="0" algn="just">
              <a:buNone/>
            </a:pPr>
            <a:r>
              <a:rPr lang="es-MX" sz="2800" b="1" dirty="0">
                <a:latin typeface="Arial" panose="020B0604020202020204" pitchFamily="34" charset="0"/>
                <a:cs typeface="Arial" panose="020B0604020202020204" pitchFamily="34" charset="0"/>
              </a:rPr>
              <a:t>¿Qué es la Captación de fondos?</a:t>
            </a:r>
          </a:p>
          <a:p>
            <a:pPr marL="0" indent="0" algn="just">
              <a:buNone/>
            </a:pPr>
            <a:endParaRPr lang="es-MX" sz="2800" b="1" dirty="0">
              <a:latin typeface="Arial" panose="020B0604020202020204" pitchFamily="34" charset="0"/>
              <a:cs typeface="Arial" panose="020B0604020202020204" pitchFamily="34" charset="0"/>
            </a:endParaRPr>
          </a:p>
          <a:p>
            <a:pPr marL="0" indent="0" algn="just">
              <a:buNone/>
            </a:pPr>
            <a:r>
              <a:rPr lang="es-MX" sz="2800" b="1" dirty="0">
                <a:latin typeface="Arial" panose="020B0604020202020204" pitchFamily="34" charset="0"/>
                <a:cs typeface="Arial" panose="020B0604020202020204" pitchFamily="34" charset="0"/>
              </a:rPr>
              <a:t>2.Conocerás los 5 pasos para una Captación de Fondos Exitosa</a:t>
            </a:r>
          </a:p>
          <a:p>
            <a:pPr marL="0" indent="0" algn="just">
              <a:buNone/>
            </a:pPr>
            <a:endParaRPr lang="es-MX" sz="2800" b="1" dirty="0">
              <a:latin typeface="Arial" panose="020B0604020202020204" pitchFamily="34" charset="0"/>
              <a:cs typeface="Arial" panose="020B0604020202020204" pitchFamily="34" charset="0"/>
            </a:endParaRPr>
          </a:p>
          <a:p>
            <a:pPr marL="0" indent="0" algn="just">
              <a:buNone/>
            </a:pPr>
            <a:r>
              <a:rPr lang="es-MX" sz="2800" b="1" dirty="0">
                <a:latin typeface="Arial" panose="020B0604020202020204" pitchFamily="34" charset="0"/>
                <a:cs typeface="Arial" panose="020B0604020202020204" pitchFamily="34" charset="0"/>
              </a:rPr>
              <a:t>3.Sabrás identificar las mejores estrategias para la Identificación y Atracción de Donantes </a:t>
            </a:r>
          </a:p>
          <a:p>
            <a:endParaRPr lang="es-MX"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05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4"/>
          <p:cNvSpPr txBox="1">
            <a:spLocks noChangeArrowheads="1"/>
          </p:cNvSpPr>
          <p:nvPr/>
        </p:nvSpPr>
        <p:spPr bwMode="auto">
          <a:xfrm>
            <a:off x="1256331" y="1602461"/>
            <a:ext cx="673498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MX" sz="2400" dirty="0">
                <a:solidFill>
                  <a:schemeClr val="tx2"/>
                </a:solidFill>
                <a:latin typeface="Arial" panose="020B0604020202020204" pitchFamily="34" charset="0"/>
                <a:cs typeface="Arial" panose="020B0604020202020204" pitchFamily="34" charset="0"/>
              </a:rPr>
              <a:t>Es el arte de obtener financiamiento de individuos u organizaciones para poder financiar programas y actividades que promueven el cambio social positivo.</a:t>
            </a:r>
          </a:p>
          <a:p>
            <a:pPr algn="just"/>
            <a:endParaRPr lang="es-MX" sz="2400" dirty="0">
              <a:solidFill>
                <a:schemeClr val="tx2"/>
              </a:solidFill>
              <a:latin typeface="Arial" panose="020B0604020202020204" pitchFamily="34" charset="0"/>
              <a:cs typeface="Arial" panose="020B0604020202020204" pitchFamily="34" charset="0"/>
            </a:endParaRPr>
          </a:p>
          <a:p>
            <a:pPr algn="just"/>
            <a:r>
              <a:rPr lang="es-MX" sz="2400" dirty="0">
                <a:solidFill>
                  <a:schemeClr val="tx2"/>
                </a:solidFill>
                <a:latin typeface="Arial" panose="020B0604020202020204" pitchFamily="34" charset="0"/>
                <a:cs typeface="Arial" panose="020B0604020202020204" pitchFamily="34" charset="0"/>
              </a:rPr>
              <a:t>La recaudación de fondos no está enfocada en pedir dinero, se trata de inspirar a dar, de contar una historia poderosa que logre empatizar con las personas que queremos como aliadas.</a:t>
            </a:r>
            <a:endParaRPr lang="en-US" sz="2400" dirty="0">
              <a:solidFill>
                <a:schemeClr val="tx2"/>
              </a:solidFill>
              <a:latin typeface="Arial" panose="020B0604020202020204" pitchFamily="34" charset="0"/>
              <a:cs typeface="Arial" panose="020B0604020202020204" pitchFamily="34" charset="0"/>
            </a:endParaRPr>
          </a:p>
          <a:p>
            <a:pPr marL="857250" lvl="2" indent="0" algn="just" defTabSz="685800" eaLnBrk="1" hangingPunct="1">
              <a:spcBef>
                <a:spcPct val="50000"/>
              </a:spcBef>
              <a:defRPr/>
            </a:pPr>
            <a:endParaRPr lang="en-US" sz="2400" dirty="0">
              <a:solidFill>
                <a:srgbClr val="1F497D"/>
              </a:solidFill>
              <a:latin typeface="Arial Narrow" panose="020B0606020202030204" pitchFamily="34" charset="0"/>
              <a:cs typeface="Arial"/>
            </a:endParaRPr>
          </a:p>
        </p:txBody>
      </p:sp>
      <p:sp>
        <p:nvSpPr>
          <p:cNvPr id="4" name="Title 1">
            <a:extLst>
              <a:ext uri="{FF2B5EF4-FFF2-40B4-BE49-F238E27FC236}">
                <a16:creationId xmlns:a16="http://schemas.microsoft.com/office/drawing/2014/main" id="{A752C2DC-CA4D-9940-83C2-C41E63B8D552}"/>
              </a:ext>
            </a:extLst>
          </p:cNvPr>
          <p:cNvSpPr txBox="1">
            <a:spLocks/>
          </p:cNvSpPr>
          <p:nvPr/>
        </p:nvSpPr>
        <p:spPr>
          <a:xfrm>
            <a:off x="1256331" y="273188"/>
            <a:ext cx="6572250" cy="400050"/>
          </a:xfrm>
          <a:prstGeom prst="rect">
            <a:avLst/>
          </a:prstGeom>
        </p:spPr>
        <p:txBody>
          <a:bodyPr vert="horz" lIns="91440" tIns="45720" rIns="91440" bIns="45720" rtlCol="0" anchor="t">
            <a:noAutofit/>
          </a:bodyPr>
          <a:lstStyle>
            <a:lvl1pPr algn="l" defTabSz="342900" rtl="0" eaLnBrk="1" latinLnBrk="0" hangingPunct="1">
              <a:spcBef>
                <a:spcPct val="0"/>
              </a:spcBef>
              <a:buNone/>
              <a:defRPr sz="1350" b="1" i="0" kern="1200">
                <a:solidFill>
                  <a:schemeClr val="bg1"/>
                </a:solidFill>
                <a:latin typeface="Arial Narrow"/>
                <a:ea typeface="+mj-ea"/>
                <a:cs typeface="Arial Narrow"/>
              </a:defRPr>
            </a:lvl1pPr>
          </a:lstStyle>
          <a:p>
            <a:pPr algn="ctr"/>
            <a:r>
              <a:rPr lang="en-US" sz="3600">
                <a:latin typeface="Arial Narrow" pitchFamily="34" charset="0"/>
                <a:cs typeface="Arial" pitchFamily="34" charset="0"/>
              </a:rPr>
              <a:t>¿Qué es la Captación de Fondos?</a:t>
            </a:r>
            <a:endParaRPr lang="en-US" sz="3600" dirty="0">
              <a:latin typeface="Arial Narrow" pitchFamily="34" charset="0"/>
              <a:cs typeface="Arial" pitchFamily="34" charset="0"/>
            </a:endParaRPr>
          </a:p>
        </p:txBody>
      </p:sp>
    </p:spTree>
    <p:extLst>
      <p:ext uri="{BB962C8B-B14F-4D97-AF65-F5344CB8AC3E}">
        <p14:creationId xmlns:p14="http://schemas.microsoft.com/office/powerpoint/2010/main" val="207356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5407" y="219942"/>
            <a:ext cx="6357581" cy="745313"/>
          </a:xfrm>
          <a:prstGeom prst="rect">
            <a:avLst/>
          </a:prstGeom>
        </p:spPr>
        <p:txBody>
          <a:bodyPr vert="horz" lIns="68580" tIns="34290" rIns="68580" bIns="3429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defTabSz="342900">
              <a:defRPr/>
            </a:pPr>
            <a:r>
              <a:rPr lang="es-ES_tradnl" sz="2700" spc="0" dirty="0">
                <a:solidFill>
                  <a:prstClr val="white"/>
                </a:solidFill>
              </a:rPr>
              <a:t>PASO 1. DEFINIR LA META DE RECAUDACIÓN DE FONDOS</a:t>
            </a:r>
          </a:p>
        </p:txBody>
      </p:sp>
      <p:sp>
        <p:nvSpPr>
          <p:cNvPr id="2" name="TextBox 1"/>
          <p:cNvSpPr txBox="1"/>
          <p:nvPr/>
        </p:nvSpPr>
        <p:spPr>
          <a:xfrm>
            <a:off x="443345" y="1634836"/>
            <a:ext cx="5264932" cy="4216539"/>
          </a:xfrm>
          <a:prstGeom prst="rect">
            <a:avLst/>
          </a:prstGeom>
          <a:noFill/>
        </p:spPr>
        <p:txBody>
          <a:bodyPr wrap="square" rtlCol="0">
            <a:spAutoFit/>
          </a:bodyPr>
          <a:lstStyle/>
          <a:p>
            <a:pPr marL="342900" indent="-342900" defTabSz="685800">
              <a:buFont typeface="+mj-lt"/>
              <a:buAutoNum type="arabicPeriod"/>
              <a:defRPr/>
            </a:pPr>
            <a:r>
              <a:rPr lang="es-ES_tradnl" sz="2800" dirty="0">
                <a:solidFill>
                  <a:schemeClr val="tx2"/>
                </a:solidFill>
                <a:latin typeface="Arial" panose="020B0604020202020204" pitchFamily="34" charset="0"/>
                <a:cs typeface="Arial" panose="020B0604020202020204" pitchFamily="34" charset="0"/>
              </a:rPr>
              <a:t>Establecer metas para la recaudación de fondos</a:t>
            </a:r>
          </a:p>
          <a:p>
            <a:pPr defTabSz="685800">
              <a:defRPr/>
            </a:pPr>
            <a:endParaRPr lang="es-ES_tradnl" sz="2800"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r>
              <a:rPr lang="es-MX" sz="2800" dirty="0">
                <a:solidFill>
                  <a:schemeClr val="tx2"/>
                </a:solidFill>
                <a:latin typeface="Arial" panose="020B0604020202020204" pitchFamily="34" charset="0"/>
                <a:cs typeface="Arial" panose="020B0604020202020204" pitchFamily="34" charset="0"/>
              </a:rPr>
              <a:t>¿Cuál es su meta de aportaciones a lograr este año? ¿Cuál es la meta de aportaciones de su club en los próximos 2 0 3 años? </a:t>
            </a:r>
            <a:r>
              <a:rPr lang="es-MX" sz="2800" dirty="0">
                <a:latin typeface="Georgia" panose="02040502050405020303" pitchFamily="18" charset="0"/>
              </a:rPr>
              <a:t> </a:t>
            </a:r>
            <a:endParaRPr lang="en-US" sz="2800" dirty="0">
              <a:latin typeface="Georgia" panose="02040502050405020303" pitchFamily="18" charset="0"/>
            </a:endParaRPr>
          </a:p>
          <a:p>
            <a:pPr marL="342900" indent="-342900" defTabSz="685800">
              <a:buFont typeface="+mj-lt"/>
              <a:buAutoNum type="arabicPeriod"/>
              <a:defRPr/>
            </a:pPr>
            <a:endParaRPr lang="es-ES_tradnl" sz="2800" dirty="0">
              <a:solidFill>
                <a:srgbClr val="585858"/>
              </a:solidFill>
              <a:latin typeface="Georgia" panose="02040502050405020303" pitchFamily="18" charset="0"/>
            </a:endParaRPr>
          </a:p>
          <a:p>
            <a:pPr marL="342900" indent="-342900" defTabSz="685800">
              <a:buFont typeface="+mj-lt"/>
              <a:buAutoNum type="arabicPeriod"/>
              <a:defRPr/>
            </a:pPr>
            <a:endParaRPr lang="es-ES_tradnl" dirty="0">
              <a:solidFill>
                <a:srgbClr val="585858"/>
              </a:solidFill>
              <a:latin typeface="Calibri"/>
            </a:endParaRPr>
          </a:p>
        </p:txBody>
      </p:sp>
      <p:pic>
        <p:nvPicPr>
          <p:cNvPr id="5" name="Picture 4" descr="C:\Users\stutsmac\Downloads\20050203_KH_043.JPG"/>
          <p:cNvPicPr/>
          <p:nvPr/>
        </p:nvPicPr>
        <p:blipFill rotWithShape="1">
          <a:blip r:embed="rId3" cstate="email">
            <a:extLst>
              <a:ext uri="{28A0092B-C50C-407E-A947-70E740481C1C}">
                <a14:useLocalDpi xmlns:a14="http://schemas.microsoft.com/office/drawing/2010/main"/>
              </a:ext>
            </a:extLst>
          </a:blip>
          <a:srcRect/>
          <a:stretch/>
        </p:blipFill>
        <p:spPr bwMode="auto">
          <a:xfrm>
            <a:off x="5871949" y="1912381"/>
            <a:ext cx="2129051" cy="36614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672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descr="IMG_0407.JPG"/>
          <p:cNvPicPr>
            <a:picLocks noChangeAspect="1"/>
          </p:cNvPicPr>
          <p:nvPr/>
        </p:nvPicPr>
        <p:blipFill>
          <a:blip r:embed="rId3" cstate="print"/>
          <a:stretch>
            <a:fillRect/>
          </a:stretch>
        </p:blipFill>
        <p:spPr>
          <a:xfrm>
            <a:off x="5703353" y="3308403"/>
            <a:ext cx="3389844" cy="3389844"/>
          </a:xfrm>
          <a:prstGeom prst="rect">
            <a:avLst/>
          </a:prstGeom>
        </p:spPr>
      </p:pic>
      <p:sp>
        <p:nvSpPr>
          <p:cNvPr id="2" name="Rectangle 1"/>
          <p:cNvSpPr/>
          <p:nvPr/>
        </p:nvSpPr>
        <p:spPr>
          <a:xfrm>
            <a:off x="1092631" y="1880139"/>
            <a:ext cx="6056314" cy="3224985"/>
          </a:xfrm>
          <a:prstGeom prst="rect">
            <a:avLst/>
          </a:prstGeom>
        </p:spPr>
        <p:txBody>
          <a:bodyPr wrap="square">
            <a:spAutoFit/>
          </a:bodyPr>
          <a:lstStyle/>
          <a:p>
            <a:pPr>
              <a:lnSpc>
                <a:spcPct val="107000"/>
              </a:lnSpc>
              <a:spcAft>
                <a:spcPts val="600"/>
              </a:spcAft>
            </a:pPr>
            <a:r>
              <a:rPr lang="es-MX" sz="2400" b="1" dirty="0" err="1">
                <a:solidFill>
                  <a:schemeClr val="tx2"/>
                </a:solidFill>
                <a:latin typeface="Arial" panose="020B0604020202020204" pitchFamily="34" charset="0"/>
                <a:ea typeface="Times New Roman" panose="02020603050405020304" pitchFamily="18" charset="0"/>
                <a:cs typeface="Arial" panose="020B0604020202020204" pitchFamily="34" charset="0"/>
              </a:rPr>
              <a:t>Tip:</a:t>
            </a:r>
            <a:r>
              <a:rPr lang="es-MX" sz="2400" dirty="0" err="1">
                <a:solidFill>
                  <a:schemeClr val="tx2"/>
                </a:solidFill>
                <a:latin typeface="Arial" panose="020B0604020202020204" pitchFamily="34" charset="0"/>
                <a:ea typeface="Times New Roman" panose="02020603050405020304" pitchFamily="18" charset="0"/>
                <a:cs typeface="Arial" panose="020B0604020202020204" pitchFamily="34" charset="0"/>
              </a:rPr>
              <a:t>Este</a:t>
            </a:r>
            <a:r>
              <a:rPr lang="es-MX" sz="2400" dirty="0">
                <a:solidFill>
                  <a:schemeClr val="tx2"/>
                </a:solidFill>
                <a:latin typeface="Arial" panose="020B0604020202020204" pitchFamily="34" charset="0"/>
                <a:ea typeface="Times New Roman" panose="02020603050405020304" pitchFamily="18" charset="0"/>
                <a:cs typeface="Arial" panose="020B0604020202020204" pitchFamily="34" charset="0"/>
              </a:rPr>
              <a:t> número no debe de ser una cifra al aire, debe de estar basado en las necesidades y proyectos de sus clubes. Ya sea para realizar una subvención global o bien una subvención distrital o para alcanzar las metas de la mención presidencial, o simplemente para apoyar la meta mundial de aportaciones a LFR.</a:t>
            </a:r>
            <a:endParaRPr lang="en-US" sz="24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p:cNvSpPr txBox="1">
            <a:spLocks/>
          </p:cNvSpPr>
          <p:nvPr/>
        </p:nvSpPr>
        <p:spPr>
          <a:xfrm>
            <a:off x="1300824" y="180605"/>
            <a:ext cx="6357581" cy="745313"/>
          </a:xfrm>
          <a:prstGeom prst="rect">
            <a:avLst/>
          </a:prstGeom>
        </p:spPr>
        <p:txBody>
          <a:bodyPr vert="horz" lIns="68580" tIns="34290" rIns="68580" bIns="3429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defTabSz="342900">
              <a:defRPr/>
            </a:pPr>
            <a:r>
              <a:rPr lang="es-ES_tradnl" sz="2700" spc="0" dirty="0">
                <a:solidFill>
                  <a:prstClr val="white"/>
                </a:solidFill>
              </a:rPr>
              <a:t>PASO 1. DEFINIR LA META DE RECAUDACIÓN DE FONDOS</a:t>
            </a:r>
          </a:p>
        </p:txBody>
      </p:sp>
    </p:spTree>
    <p:extLst>
      <p:ext uri="{BB962C8B-B14F-4D97-AF65-F5344CB8AC3E}">
        <p14:creationId xmlns:p14="http://schemas.microsoft.com/office/powerpoint/2010/main" val="70917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700" dirty="0"/>
              <a:t>FIJAR METAS DE RECAUDACION </a:t>
            </a:r>
          </a:p>
        </p:txBody>
      </p:sp>
      <p:sp>
        <p:nvSpPr>
          <p:cNvPr id="5" name="Source"/>
          <p:cNvSpPr>
            <a:spLocks noGrp="1"/>
          </p:cNvSpPr>
          <p:nvPr/>
        </p:nvSpPr>
        <p:spPr bwMode="auto">
          <a:xfrm>
            <a:off x="720436" y="1246909"/>
            <a:ext cx="6994815" cy="3385637"/>
          </a:xfrm>
          <a:prstGeom prst="rect">
            <a:avLst/>
          </a:prstGeom>
          <a:noFill/>
          <a:ln w="9525">
            <a:noFill/>
            <a:miter lim="800000"/>
            <a:headEnd/>
            <a:tailEnd/>
          </a:ln>
          <a:effectLst/>
        </p:spPr>
        <p:txBody>
          <a:bodyPr vert="horz" wrap="square" lIns="35099" tIns="35099" rIns="35099" bIns="35099"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0" indent="0" algn="just" defTabSz="685800">
              <a:spcBef>
                <a:spcPct val="30000"/>
              </a:spcBef>
              <a:buClrTx/>
              <a:buNone/>
              <a:defRPr/>
            </a:pPr>
            <a:r>
              <a:rPr lang="es-ES" altLang="en-US" sz="2800" dirty="0">
                <a:solidFill>
                  <a:srgbClr val="1F497D"/>
                </a:solidFill>
                <a:latin typeface="Arial Narrow" panose="020B0606020202030204" pitchFamily="34" charset="0"/>
                <a:cs typeface="Arial" pitchFamily="34" charset="0"/>
              </a:rPr>
              <a:t>Ahora es más fácil que nunca fijar metas en Rotary Club Central, herramienta a la que podrán acceder a través de sus cuentas en el sitio web de Rotary. </a:t>
            </a:r>
          </a:p>
          <a:p>
            <a:pPr marL="246459" lvl="1" indent="0">
              <a:buClr>
                <a:srgbClr val="000000"/>
              </a:buClr>
              <a:buNone/>
            </a:pPr>
            <a:endParaRPr lang="es-MX" sz="1500" dirty="0">
              <a:solidFill>
                <a:srgbClr val="000000"/>
              </a:solidFill>
              <a:latin typeface="Arial" panose="020B0604020202020204" pitchFamily="34" charset="0"/>
              <a:cs typeface="Arial" panose="020B0604020202020204" pitchFamily="34" charset="0"/>
            </a:endParaRPr>
          </a:p>
          <a:p>
            <a:pPr marL="246459" lvl="1" indent="0">
              <a:buClr>
                <a:srgbClr val="000000"/>
              </a:buClr>
              <a:buNone/>
            </a:pPr>
            <a:endParaRPr lang="es-MX" sz="1500" dirty="0">
              <a:solidFill>
                <a:srgbClr val="000000"/>
              </a:solidFill>
              <a:latin typeface="Arial" panose="020B0604020202020204" pitchFamily="34" charset="0"/>
              <a:cs typeface="Arial" panose="020B0604020202020204" pitchFamily="34" charset="0"/>
            </a:endParaRPr>
          </a:p>
          <a:p>
            <a:pPr marL="246459" lvl="1" indent="0">
              <a:buClr>
                <a:srgbClr val="000000"/>
              </a:buClr>
              <a:buNone/>
            </a:pPr>
            <a:endParaRPr lang="es-MX" sz="1500" dirty="0">
              <a:solidFill>
                <a:srgbClr val="000000"/>
              </a:solidFill>
              <a:latin typeface="Arial" panose="020B0604020202020204" pitchFamily="34" charset="0"/>
              <a:cs typeface="Arial" panose="020B0604020202020204" pitchFamily="34" charset="0"/>
            </a:endParaRPr>
          </a:p>
          <a:p>
            <a:pPr lvl="1">
              <a:buClr>
                <a:srgbClr val="000000"/>
              </a:buClr>
            </a:pPr>
            <a:endParaRPr lang="es-MX" sz="1500" dirty="0">
              <a:solidFill>
                <a:srgbClr val="000000"/>
              </a:solidFill>
              <a:latin typeface="Arial" panose="020B0604020202020204" pitchFamily="34" charset="0"/>
              <a:cs typeface="Arial" panose="020B0604020202020204" pitchFamily="34" charset="0"/>
            </a:endParaRPr>
          </a:p>
          <a:p>
            <a:pPr lvl="1">
              <a:buClr>
                <a:srgbClr val="000000"/>
              </a:buClr>
            </a:pPr>
            <a:endParaRPr lang="es-MX" sz="1500" dirty="0">
              <a:solidFill>
                <a:srgbClr val="000000"/>
              </a:solidFill>
              <a:latin typeface="Arial" panose="020B0604020202020204" pitchFamily="34" charset="0"/>
              <a:cs typeface="Arial" panose="020B0604020202020204" pitchFamily="34" charset="0"/>
            </a:endParaRPr>
          </a:p>
          <a:p>
            <a:pPr lvl="1">
              <a:buClr>
                <a:srgbClr val="000000"/>
              </a:buClr>
            </a:pPr>
            <a:endParaRPr lang="es-MX" sz="1500" dirty="0">
              <a:solidFill>
                <a:srgbClr val="000000"/>
              </a:solidFill>
              <a:latin typeface="Arial" panose="020B0604020202020204" pitchFamily="34" charset="0"/>
              <a:cs typeface="Arial" panose="020B0604020202020204" pitchFamily="34" charset="0"/>
            </a:endParaRPr>
          </a:p>
          <a:p>
            <a:pPr lvl="1">
              <a:buClr>
                <a:srgbClr val="000000"/>
              </a:buClr>
            </a:pPr>
            <a:endParaRPr lang="es-MX" sz="1050" dirty="0">
              <a:solidFill>
                <a:srgbClr val="000000"/>
              </a:solidFill>
              <a:latin typeface="Arial" panose="020B0604020202020204" pitchFamily="34" charset="0"/>
              <a:cs typeface="Arial" panose="020B0604020202020204" pitchFamily="34" charset="0"/>
            </a:endParaRPr>
          </a:p>
          <a:p>
            <a:pPr marL="246459" lvl="1" indent="0">
              <a:buClr>
                <a:srgbClr val="000000"/>
              </a:buClr>
              <a:buNone/>
            </a:pPr>
            <a:endParaRPr lang="en-US" sz="900" dirty="0">
              <a:solidFill>
                <a:srgbClr val="000000"/>
              </a:solidFill>
              <a:latin typeface="Calibri"/>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23" y="2695246"/>
            <a:ext cx="5742396" cy="357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247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4"/>
          <p:cNvSpPr txBox="1">
            <a:spLocks noChangeArrowheads="1"/>
          </p:cNvSpPr>
          <p:nvPr/>
        </p:nvSpPr>
        <p:spPr bwMode="auto">
          <a:xfrm>
            <a:off x="906270" y="1904678"/>
            <a:ext cx="779438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MX" sz="2400" dirty="0">
                <a:solidFill>
                  <a:schemeClr val="tx2"/>
                </a:solidFill>
                <a:latin typeface="Arial" panose="020B0604020202020204" pitchFamily="34" charset="0"/>
                <a:cs typeface="Arial" panose="020B0604020202020204" pitchFamily="34" charset="0"/>
              </a:rPr>
              <a:t>Paso 2 </a:t>
            </a:r>
            <a:r>
              <a:rPr lang="es-MX" sz="2400" b="1" dirty="0">
                <a:solidFill>
                  <a:schemeClr val="tx2"/>
                </a:solidFill>
                <a:latin typeface="Arial" panose="020B0604020202020204" pitchFamily="34" charset="0"/>
                <a:cs typeface="Arial" panose="020B0604020202020204" pitchFamily="34" charset="0"/>
              </a:rPr>
              <a:t>:Conocer nuestra misión como organización</a:t>
            </a:r>
          </a:p>
          <a:p>
            <a:endParaRPr lang="es-MX" sz="2400" dirty="0">
              <a:solidFill>
                <a:schemeClr val="tx2"/>
              </a:solidFill>
              <a:latin typeface="Arial" panose="020B0604020202020204" pitchFamily="34" charset="0"/>
              <a:cs typeface="Arial" panose="020B0604020202020204" pitchFamily="34" charset="0"/>
            </a:endParaRPr>
          </a:p>
          <a:p>
            <a:r>
              <a:rPr lang="es-MX" sz="2400" dirty="0">
                <a:solidFill>
                  <a:schemeClr val="tx2"/>
                </a:solidFill>
                <a:latin typeface="Arial" panose="020B0604020202020204" pitchFamily="34" charset="0"/>
                <a:cs typeface="Arial" panose="020B0604020202020204" pitchFamily="34" charset="0"/>
              </a:rPr>
              <a:t>¿Qué hacemos?</a:t>
            </a:r>
          </a:p>
          <a:p>
            <a:r>
              <a:rPr lang="es-MX" sz="2400" dirty="0">
                <a:solidFill>
                  <a:schemeClr val="tx2"/>
                </a:solidFill>
                <a:latin typeface="Arial" panose="020B0604020202020204" pitchFamily="34" charset="0"/>
                <a:cs typeface="Arial" panose="020B0604020202020204" pitchFamily="34" charset="0"/>
              </a:rPr>
              <a:t>¿Por qué lo hacemos y cuáles son los vehículos para hacerlo? </a:t>
            </a:r>
          </a:p>
          <a:p>
            <a:r>
              <a:rPr lang="es-MX" sz="2400" dirty="0">
                <a:solidFill>
                  <a:schemeClr val="tx2"/>
                </a:solidFill>
                <a:latin typeface="Arial" panose="020B0604020202020204" pitchFamily="34" charset="0"/>
                <a:cs typeface="Arial" panose="020B0604020202020204" pitchFamily="34" charset="0"/>
              </a:rPr>
              <a:t>Nuestras fortalezas y debilidades.</a:t>
            </a:r>
          </a:p>
          <a:p>
            <a:r>
              <a:rPr lang="es-MX" sz="2400" dirty="0">
                <a:solidFill>
                  <a:schemeClr val="tx2"/>
                </a:solidFill>
                <a:latin typeface="Arial" panose="020B0604020202020204" pitchFamily="34" charset="0"/>
                <a:cs typeface="Arial" panose="020B0604020202020204" pitchFamily="34" charset="0"/>
              </a:rPr>
              <a:t>Nuestros impacto en el mundo.</a:t>
            </a:r>
          </a:p>
          <a:p>
            <a:pPr marL="857250" lvl="2" indent="0" algn="just" defTabSz="685800" eaLnBrk="1" hangingPunct="1">
              <a:spcBef>
                <a:spcPct val="50000"/>
              </a:spcBef>
              <a:defRPr/>
            </a:pPr>
            <a:endParaRPr lang="en-US" sz="2400" dirty="0">
              <a:solidFill>
                <a:srgbClr val="1F497D"/>
              </a:solidFill>
              <a:latin typeface="Arial Narrow" panose="020B0606020202030204" pitchFamily="34" charset="0"/>
              <a:cs typeface="Arial"/>
            </a:endParaRPr>
          </a:p>
        </p:txBody>
      </p:sp>
      <p:sp>
        <p:nvSpPr>
          <p:cNvPr id="2" name="Title 1"/>
          <p:cNvSpPr>
            <a:spLocks noGrp="1"/>
          </p:cNvSpPr>
          <p:nvPr>
            <p:ph type="title"/>
          </p:nvPr>
        </p:nvSpPr>
        <p:spPr>
          <a:xfrm>
            <a:off x="304800" y="0"/>
            <a:ext cx="8395854" cy="969818"/>
          </a:xfrm>
        </p:spPr>
        <p:txBody>
          <a:bodyPr>
            <a:noAutofit/>
          </a:bodyPr>
          <a:lstStyle/>
          <a:p>
            <a:pPr algn="ctr"/>
            <a:r>
              <a:rPr lang="es-MX" sz="2800" dirty="0">
                <a:latin typeface="Arial" panose="020B0604020202020204" pitchFamily="34" charset="0"/>
                <a:cs typeface="Arial" panose="020B0604020202020204" pitchFamily="34" charset="0"/>
              </a:rPr>
              <a:t>PASO 2: DEFINIR NUESTRA MISIÓN </a:t>
            </a:r>
            <a:br>
              <a:rPr lang="es-MX" sz="2800" dirty="0">
                <a:latin typeface="Arial" panose="020B0604020202020204" pitchFamily="34" charset="0"/>
                <a:cs typeface="Arial" panose="020B0604020202020204" pitchFamily="34" charset="0"/>
              </a:rPr>
            </a:br>
            <a:r>
              <a:rPr lang="es-MX" sz="2800" dirty="0">
                <a:latin typeface="Arial" panose="020B0604020202020204" pitchFamily="34" charset="0"/>
                <a:cs typeface="Arial" panose="020B0604020202020204" pitchFamily="34" charset="0"/>
              </a:rPr>
              <a:t>Y MENSAJE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96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57424" y="2089091"/>
            <a:ext cx="5840903" cy="26919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100" dirty="0">
              <a:solidFill>
                <a:srgbClr val="585858"/>
              </a:solidFill>
              <a:latin typeface="Georgia"/>
              <a:cs typeface="Georgia"/>
            </a:endParaRPr>
          </a:p>
        </p:txBody>
      </p:sp>
      <p:sp>
        <p:nvSpPr>
          <p:cNvPr id="4" name="Title 1"/>
          <p:cNvSpPr txBox="1">
            <a:spLocks/>
          </p:cNvSpPr>
          <p:nvPr/>
        </p:nvSpPr>
        <p:spPr>
          <a:xfrm>
            <a:off x="637309" y="303761"/>
            <a:ext cx="7220460" cy="673097"/>
          </a:xfrm>
          <a:prstGeom prst="rect">
            <a:avLst/>
          </a:prstGeom>
        </p:spPr>
        <p:txBody>
          <a:bodyPr vert="horz" lIns="68580" tIns="34290" rIns="68580" bIns="3429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r>
              <a:rPr lang="es-ES_tradnl" sz="2800" spc="0" dirty="0">
                <a:solidFill>
                  <a:schemeClr val="bg1"/>
                </a:solidFill>
                <a:latin typeface="Georgia" panose="02040502050405020303" pitchFamily="18" charset="0"/>
              </a:rPr>
              <a:t>¿QUÉ ES LA FUNDACIÓN ROTARIA?</a:t>
            </a:r>
          </a:p>
        </p:txBody>
      </p:sp>
      <p:sp>
        <p:nvSpPr>
          <p:cNvPr id="8" name="Content Placeholder 15"/>
          <p:cNvSpPr txBox="1">
            <a:spLocks/>
          </p:cNvSpPr>
          <p:nvPr/>
        </p:nvSpPr>
        <p:spPr>
          <a:xfrm>
            <a:off x="193964" y="1586457"/>
            <a:ext cx="4124873" cy="36114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es-AR" altLang="en-US" sz="2400" dirty="0">
                <a:solidFill>
                  <a:schemeClr val="tx2"/>
                </a:solidFill>
                <a:latin typeface="Arial" panose="020B0604020202020204" pitchFamily="34" charset="0"/>
                <a:ea typeface="ＭＳ Ｐゴシック" pitchFamily="34" charset="-128"/>
                <a:cs typeface="Arial" panose="020B0604020202020204" pitchFamily="34" charset="0"/>
              </a:rPr>
              <a:t>La misión de La Fundación Rotaria es propiciar que los socios de Rotary promuevan la comprensión mundial, la paz y la buena voluntad a través del mejoramiento de la salud, el apoyo a la educación y la mitigación de la pobreza</a:t>
            </a:r>
            <a:r>
              <a:rPr lang="es-ES_tradnl" altLang="en-US" sz="2400" dirty="0">
                <a:solidFill>
                  <a:schemeClr val="tx2"/>
                </a:solidFill>
                <a:latin typeface="Arial" panose="020B0604020202020204" pitchFamily="34" charset="0"/>
                <a:ea typeface="ＭＳ Ｐゴシック" pitchFamily="34" charset="-128"/>
                <a:cs typeface="Arial" panose="020B0604020202020204" pitchFamily="34" charset="0"/>
              </a:rPr>
              <a:t>.</a:t>
            </a:r>
          </a:p>
          <a:p>
            <a:pPr marL="0" indent="0">
              <a:spcBef>
                <a:spcPts val="0"/>
              </a:spcBef>
              <a:buNone/>
            </a:pPr>
            <a:endParaRPr lang="es-ES_tradnl" sz="1950" dirty="0"/>
          </a:p>
        </p:txBody>
      </p:sp>
      <p:pic>
        <p:nvPicPr>
          <p:cNvPr id="9" name="Content Placeholder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575" y="1672068"/>
            <a:ext cx="1826163" cy="1942252"/>
          </a:xfrm>
          <a:prstGeom prst="rect">
            <a:avLst/>
          </a:prstGeom>
        </p:spPr>
      </p:pic>
      <p:pic>
        <p:nvPicPr>
          <p:cNvPr id="10" name="Content Placeholder 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419578" y="3917960"/>
            <a:ext cx="1826161" cy="2074331"/>
          </a:xfrm>
          <a:prstGeom prst="rect">
            <a:avLst/>
          </a:prstGeom>
        </p:spPr>
      </p:pic>
      <p:pic>
        <p:nvPicPr>
          <p:cNvPr id="11" name="Content Placeholder 3"/>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263348" y="1515031"/>
            <a:ext cx="2564906" cy="4401165"/>
          </a:xfrm>
          <a:prstGeom prst="rect">
            <a:avLst/>
          </a:prstGeom>
        </p:spPr>
      </p:pic>
    </p:spTree>
    <p:extLst>
      <p:ext uri="{BB962C8B-B14F-4D97-AF65-F5344CB8AC3E}">
        <p14:creationId xmlns:p14="http://schemas.microsoft.com/office/powerpoint/2010/main" val="177579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4"/>
          <p:cNvSpPr txBox="1">
            <a:spLocks noChangeArrowheads="1"/>
          </p:cNvSpPr>
          <p:nvPr/>
        </p:nvSpPr>
        <p:spPr bwMode="auto">
          <a:xfrm>
            <a:off x="277091" y="1633692"/>
            <a:ext cx="667789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243013" lvl="2" indent="-385763" algn="just" defTabSz="685800" eaLnBrk="1" hangingPunct="1">
              <a:spcBef>
                <a:spcPct val="50000"/>
              </a:spcBef>
              <a:buFontTx/>
              <a:buAutoNum type="arabicPeriod"/>
              <a:defRPr/>
            </a:pPr>
            <a:r>
              <a:rPr lang="es-MX" sz="2800" dirty="0">
                <a:solidFill>
                  <a:srgbClr val="1F497D"/>
                </a:solidFill>
                <a:latin typeface="Arial Narrow" panose="020B0606020202030204" pitchFamily="34" charset="0"/>
                <a:cs typeface="Arial"/>
              </a:rPr>
              <a:t>Aportaciones por medio del club</a:t>
            </a:r>
          </a:p>
          <a:p>
            <a:pPr marL="1243013" lvl="2" indent="-385763" algn="just" defTabSz="685800" eaLnBrk="1" hangingPunct="1">
              <a:spcBef>
                <a:spcPct val="50000"/>
              </a:spcBef>
              <a:buFontTx/>
              <a:buAutoNum type="arabicPeriod"/>
              <a:defRPr/>
            </a:pPr>
            <a:r>
              <a:rPr lang="es-MX" sz="2800" dirty="0">
                <a:solidFill>
                  <a:srgbClr val="1F497D"/>
                </a:solidFill>
                <a:latin typeface="Arial Narrow" panose="020B0606020202030204" pitchFamily="34" charset="0"/>
                <a:cs typeface="Arial"/>
              </a:rPr>
              <a:t>Aportaciones en línea en la página rotary.org</a:t>
            </a:r>
            <a:r>
              <a:rPr lang="en-US" sz="2800" dirty="0">
                <a:solidFill>
                  <a:srgbClr val="1F497D"/>
                </a:solidFill>
                <a:latin typeface="Arial Narrow" panose="020B0606020202030204" pitchFamily="34" charset="0"/>
                <a:cs typeface="Arial"/>
              </a:rPr>
              <a:t>/</a:t>
            </a:r>
            <a:r>
              <a:rPr lang="en-US" sz="2800" dirty="0" err="1">
                <a:solidFill>
                  <a:srgbClr val="1F497D"/>
                </a:solidFill>
                <a:latin typeface="Arial Narrow" panose="020B0606020202030204" pitchFamily="34" charset="0"/>
                <a:cs typeface="Arial"/>
              </a:rPr>
              <a:t>es</a:t>
            </a:r>
            <a:r>
              <a:rPr lang="en-US" sz="2800" dirty="0">
                <a:solidFill>
                  <a:srgbClr val="1F497D"/>
                </a:solidFill>
                <a:latin typeface="Arial Narrow" panose="020B0606020202030204" pitchFamily="34" charset="0"/>
                <a:cs typeface="Arial"/>
              </a:rPr>
              <a:t>/donate  </a:t>
            </a:r>
          </a:p>
          <a:p>
            <a:pPr marL="1243013" lvl="2" indent="-385763" algn="just" defTabSz="685800" eaLnBrk="1" hangingPunct="1">
              <a:spcBef>
                <a:spcPct val="50000"/>
              </a:spcBef>
              <a:buFontTx/>
              <a:buAutoNum type="arabicPeriod"/>
              <a:defRPr/>
            </a:pPr>
            <a:r>
              <a:rPr lang="en-US" sz="2800" dirty="0" err="1">
                <a:solidFill>
                  <a:srgbClr val="1F497D"/>
                </a:solidFill>
                <a:latin typeface="Arial Narrow" panose="020B0606020202030204" pitchFamily="34" charset="0"/>
                <a:cs typeface="Arial"/>
              </a:rPr>
              <a:t>Aportaciones</a:t>
            </a:r>
            <a:r>
              <a:rPr lang="en-US" sz="2800" dirty="0">
                <a:solidFill>
                  <a:srgbClr val="1F497D"/>
                </a:solidFill>
                <a:latin typeface="Arial Narrow" panose="020B0606020202030204" pitchFamily="34" charset="0"/>
                <a:cs typeface="Arial"/>
              </a:rPr>
              <a:t> </a:t>
            </a:r>
            <a:r>
              <a:rPr lang="en-US" sz="2800" dirty="0" err="1">
                <a:solidFill>
                  <a:srgbClr val="1F497D"/>
                </a:solidFill>
                <a:latin typeface="Arial Narrow" panose="020B0606020202030204" pitchFamily="34" charset="0"/>
                <a:cs typeface="Arial"/>
              </a:rPr>
              <a:t>recurrentes</a:t>
            </a:r>
            <a:r>
              <a:rPr lang="en-US" sz="2800" dirty="0">
                <a:solidFill>
                  <a:srgbClr val="1F497D"/>
                </a:solidFill>
                <a:latin typeface="Arial Narrow" panose="020B0606020202030204" pitchFamily="34" charset="0"/>
                <a:cs typeface="Arial"/>
              </a:rPr>
              <a:t> – </a:t>
            </a:r>
            <a:r>
              <a:rPr lang="en-US" sz="2800" dirty="0" err="1">
                <a:solidFill>
                  <a:srgbClr val="1F497D"/>
                </a:solidFill>
                <a:latin typeface="Arial Narrow" panose="020B0606020202030204" pitchFamily="34" charset="0"/>
                <a:cs typeface="Arial"/>
              </a:rPr>
              <a:t>vía</a:t>
            </a:r>
            <a:r>
              <a:rPr lang="en-US" sz="2800" dirty="0">
                <a:solidFill>
                  <a:srgbClr val="1F497D"/>
                </a:solidFill>
                <a:latin typeface="Arial Narrow" panose="020B0606020202030204" pitchFamily="34" charset="0"/>
                <a:cs typeface="Arial"/>
              </a:rPr>
              <a:t> Telefónica o </a:t>
            </a:r>
            <a:r>
              <a:rPr lang="en-US" sz="2800" dirty="0" err="1">
                <a:solidFill>
                  <a:srgbClr val="1F497D"/>
                </a:solidFill>
                <a:latin typeface="Arial Narrow" panose="020B0606020202030204" pitchFamily="34" charset="0"/>
                <a:cs typeface="Arial"/>
              </a:rPr>
              <a:t>formulario</a:t>
            </a:r>
            <a:r>
              <a:rPr lang="en-US" sz="2800" dirty="0">
                <a:solidFill>
                  <a:srgbClr val="1F497D"/>
                </a:solidFill>
                <a:latin typeface="Arial Narrow" panose="020B0606020202030204" pitchFamily="34" charset="0"/>
                <a:cs typeface="Arial"/>
              </a:rPr>
              <a:t> (Rotary Direct)</a:t>
            </a:r>
          </a:p>
          <a:p>
            <a:pPr marL="1243013" lvl="2" indent="-385763" algn="just" defTabSz="685800" eaLnBrk="1" hangingPunct="1">
              <a:spcBef>
                <a:spcPct val="50000"/>
              </a:spcBef>
              <a:buFontTx/>
              <a:buAutoNum type="arabicPeriod"/>
              <a:defRPr/>
            </a:pPr>
            <a:r>
              <a:rPr lang="en-US" sz="2800" dirty="0">
                <a:solidFill>
                  <a:srgbClr val="1F497D"/>
                </a:solidFill>
                <a:latin typeface="Arial Narrow" panose="020B0606020202030204" pitchFamily="34" charset="0"/>
                <a:cs typeface="Arial"/>
              </a:rPr>
              <a:t>Transferencia </a:t>
            </a:r>
            <a:r>
              <a:rPr lang="en-US" sz="2800" dirty="0" err="1">
                <a:solidFill>
                  <a:srgbClr val="1F497D"/>
                </a:solidFill>
                <a:latin typeface="Arial Narrow" panose="020B0606020202030204" pitchFamily="34" charset="0"/>
                <a:cs typeface="Arial"/>
              </a:rPr>
              <a:t>Electr</a:t>
            </a:r>
            <a:r>
              <a:rPr lang="es-MX" sz="2800" dirty="0" err="1">
                <a:solidFill>
                  <a:srgbClr val="1F497D"/>
                </a:solidFill>
                <a:latin typeface="Arial Narrow" panose="020B0606020202030204" pitchFamily="34" charset="0"/>
                <a:cs typeface="Arial"/>
              </a:rPr>
              <a:t>ónica</a:t>
            </a:r>
            <a:r>
              <a:rPr lang="es-MX" sz="2800" dirty="0">
                <a:solidFill>
                  <a:srgbClr val="1F497D"/>
                </a:solidFill>
                <a:latin typeface="Arial Narrow" panose="020B0606020202030204" pitchFamily="34" charset="0"/>
                <a:cs typeface="Arial"/>
              </a:rPr>
              <a:t> de Fondos</a:t>
            </a:r>
            <a:endParaRPr lang="en-US" sz="2800" dirty="0">
              <a:solidFill>
                <a:srgbClr val="1F497D"/>
              </a:solidFill>
              <a:latin typeface="Arial Narrow" panose="020B0606020202030204" pitchFamily="34" charset="0"/>
              <a:cs typeface="Arial"/>
            </a:endParaRPr>
          </a:p>
        </p:txBody>
      </p:sp>
      <p:sp>
        <p:nvSpPr>
          <p:cNvPr id="2" name="Title 1"/>
          <p:cNvSpPr>
            <a:spLocks noGrp="1"/>
          </p:cNvSpPr>
          <p:nvPr>
            <p:ph type="title"/>
          </p:nvPr>
        </p:nvSpPr>
        <p:spPr>
          <a:xfrm>
            <a:off x="773126" y="229802"/>
            <a:ext cx="8149202" cy="435216"/>
          </a:xfrm>
        </p:spPr>
        <p:txBody>
          <a:bodyPr>
            <a:noAutofit/>
          </a:bodyPr>
          <a:lstStyle/>
          <a:p>
            <a:r>
              <a:rPr lang="es-MX" sz="3200" dirty="0">
                <a:latin typeface="Arial" panose="020B0604020202020204" pitchFamily="34" charset="0"/>
                <a:cs typeface="Arial" panose="020B0604020202020204" pitchFamily="34" charset="0"/>
              </a:rPr>
              <a:t>PASO 2: OPCIONES PARA APORTAR</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37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1397</Words>
  <Application>Microsoft Macintosh PowerPoint</Application>
  <PresentationFormat>Presentación en pantalla (4:3)</PresentationFormat>
  <Paragraphs>125</Paragraphs>
  <Slides>19</Slides>
  <Notes>15</Notes>
  <HiddenSlides>0</HiddenSlides>
  <MMClips>0</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19</vt:i4>
      </vt:variant>
    </vt:vector>
  </HeadingPairs>
  <TitlesOfParts>
    <vt:vector size="37" baseType="lpstr">
      <vt:lpstr>MS PGothic</vt:lpstr>
      <vt:lpstr>MS PGothic</vt:lpstr>
      <vt:lpstr>宋体</vt:lpstr>
      <vt:lpstr>宋体</vt:lpstr>
      <vt:lpstr>ヒラギノ角ゴ Pro W3</vt:lpstr>
      <vt:lpstr>Arial</vt:lpstr>
      <vt:lpstr>Arial Narrow</vt:lpstr>
      <vt:lpstr>Arial Narrow Bold</vt:lpstr>
      <vt:lpstr>Calibri</vt:lpstr>
      <vt:lpstr>Calibri Light</vt:lpstr>
      <vt:lpstr>Georgia</vt:lpstr>
      <vt:lpstr>Times New Roman</vt:lpstr>
      <vt:lpstr>Verdana</vt:lpstr>
      <vt:lpstr>Wingdings</vt:lpstr>
      <vt:lpstr>7_Custom Design</vt:lpstr>
      <vt:lpstr>8_Custom Design</vt:lpstr>
      <vt:lpstr>9_Custom Design</vt:lpstr>
      <vt:lpstr>Office Theme</vt:lpstr>
      <vt:lpstr> TALLER:  ¿CÓMO ALCANZAR EL ÉXITO EN  LA CAPTACIÓN DE FONDOS? </vt:lpstr>
      <vt:lpstr>Al finalizar la sesión:</vt:lpstr>
      <vt:lpstr>Presentación de PowerPoint</vt:lpstr>
      <vt:lpstr>Presentación de PowerPoint</vt:lpstr>
      <vt:lpstr>Presentación de PowerPoint</vt:lpstr>
      <vt:lpstr>FIJAR METAS DE RECAUDACION </vt:lpstr>
      <vt:lpstr>PASO 2: DEFINIR NUESTRA MISIÓN  Y MENSAJE</vt:lpstr>
      <vt:lpstr>Presentación de PowerPoint</vt:lpstr>
      <vt:lpstr>PASO 2: OPCIONES PARA APORTAR</vt:lpstr>
      <vt:lpstr>PASO 3: IDENTIFICACIÓN DE DONANTES </vt:lpstr>
      <vt:lpstr>PASO 3.IDENTIFICACIÓN DE DONANTES </vt:lpstr>
      <vt:lpstr>PASO 3.IDENTIFICACIÓN DE DONANTES </vt:lpstr>
      <vt:lpstr>PASO 4:SOLICITACIÓN DE FONDOS </vt:lpstr>
      <vt:lpstr>PASO 4:SOLICITACIÓN DE FONDOS </vt:lpstr>
      <vt:lpstr>PASO 4:SOLICITACIÓN DE FONDOS </vt:lpstr>
      <vt:lpstr>PASO 5: LAS ESTRATEGIAS </vt:lpstr>
      <vt:lpstr>PASO 5: LAS ESTRATEGIAS </vt:lpstr>
      <vt:lpstr>           ACTIVIDAD EN GRUPOS DE 10</vt:lpstr>
      <vt:lpstr>RECURSOS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Molina</dc:creator>
  <cp:lastModifiedBy>Victor Quintanilla</cp:lastModifiedBy>
  <cp:revision>29</cp:revision>
  <dcterms:created xsi:type="dcterms:W3CDTF">2017-07-27T16:54:40Z</dcterms:created>
  <dcterms:modified xsi:type="dcterms:W3CDTF">2018-07-06T14:08:04Z</dcterms:modified>
</cp:coreProperties>
</file>