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73" r:id="rId6"/>
    <p:sldId id="434" r:id="rId7"/>
    <p:sldId id="413" r:id="rId8"/>
    <p:sldId id="445" r:id="rId9"/>
    <p:sldId id="442" r:id="rId10"/>
    <p:sldId id="454" r:id="rId11"/>
    <p:sldId id="455" r:id="rId12"/>
    <p:sldId id="361" r:id="rId13"/>
    <p:sldId id="394" r:id="rId14"/>
    <p:sldId id="406" r:id="rId15"/>
    <p:sldId id="362" r:id="rId16"/>
    <p:sldId id="407" r:id="rId17"/>
    <p:sldId id="395" r:id="rId18"/>
    <p:sldId id="396" r:id="rId19"/>
    <p:sldId id="404" r:id="rId20"/>
    <p:sldId id="377" r:id="rId21"/>
    <p:sldId id="288" r:id="rId22"/>
    <p:sldId id="45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12">
          <p15:clr>
            <a:srgbClr val="A4A3A4"/>
          </p15:clr>
        </p15:guide>
        <p15:guide id="4" pos="3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1B4E7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56187"/>
  </p:normalViewPr>
  <p:slideViewPr>
    <p:cSldViewPr snapToGrid="0" snapToObjects="1">
      <p:cViewPr varScale="1">
        <p:scale>
          <a:sx n="50" d="100"/>
          <a:sy n="50" d="100"/>
        </p:scale>
        <p:origin x="2208" y="34"/>
      </p:cViewPr>
      <p:guideLst>
        <p:guide orient="horz" pos="2160"/>
        <p:guide pos="2880"/>
        <p:guide orient="horz" pos="3012"/>
        <p:guide pos="34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C65CF-BBD1-4C08-BA56-4313B53EF157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F6D3D-8EFF-4154-ABC4-F68AF9D17368}">
      <dgm:prSet phldrT="[Text]" custT="1"/>
      <dgm:spPr/>
      <dgm:t>
        <a:bodyPr/>
        <a:lstStyle/>
        <a:p>
          <a:r>
            <a:rPr lang="es-ES_tradnl" sz="2000" dirty="0">
              <a:latin typeface="Arial Narrow" panose="020B0606020202030204" pitchFamily="34" charset="0"/>
            </a:rPr>
            <a:t>Empoderar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B14BDCB3-097E-4007-9B59-825CFB1AD03F}" type="parTrans" cxnId="{8A1E5D05-EA8B-4900-A804-C451E5A205E8}">
      <dgm:prSet/>
      <dgm:spPr/>
      <dgm:t>
        <a:bodyPr/>
        <a:lstStyle/>
        <a:p>
          <a:endParaRPr lang="en-US"/>
        </a:p>
      </dgm:t>
    </dgm:pt>
    <dgm:pt modelId="{296BF396-0785-4B45-A10B-108BD85CE12A}" type="sibTrans" cxnId="{8A1E5D05-EA8B-4900-A804-C451E5A205E8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C3CD64-BE61-468F-99AE-766A12DF588C}">
      <dgm:prSet phldrT="[Text]" custT="1"/>
      <dgm:spPr/>
      <dgm:t>
        <a:bodyPr/>
        <a:lstStyle/>
        <a:p>
          <a:r>
            <a:rPr lang="en-US" sz="1600" dirty="0" err="1">
              <a:latin typeface="Arial Narrow" panose="020B0606020202030204" pitchFamily="34" charset="0"/>
            </a:rPr>
            <a:t>Entrenamiento</a:t>
          </a:r>
          <a:endParaRPr lang="en-US" sz="1600" dirty="0">
            <a:latin typeface="Arial Narrow" panose="020B0606020202030204" pitchFamily="34" charset="0"/>
          </a:endParaRPr>
        </a:p>
        <a:p>
          <a:endParaRPr lang="en-US" sz="1600" dirty="0">
            <a:latin typeface="Arial Narrow" panose="020B0606020202030204" pitchFamily="34" charset="0"/>
          </a:endParaRPr>
        </a:p>
        <a:p>
          <a:r>
            <a:rPr lang="en-US" sz="1600" dirty="0">
              <a:latin typeface="Arial Narrow" panose="020B0606020202030204" pitchFamily="34" charset="0"/>
            </a:rPr>
            <a:t>Academico</a:t>
          </a:r>
        </a:p>
      </dgm:t>
    </dgm:pt>
    <dgm:pt modelId="{2A6AA6A4-194F-437C-909C-7BD7B627355F}" type="parTrans" cxnId="{E1351406-50B2-4394-8B0A-C58FF4EAD169}">
      <dgm:prSet/>
      <dgm:spPr/>
      <dgm:t>
        <a:bodyPr/>
        <a:lstStyle/>
        <a:p>
          <a:endParaRPr lang="en-US"/>
        </a:p>
      </dgm:t>
    </dgm:pt>
    <dgm:pt modelId="{84895522-D53A-44C4-9533-7432E8F8CA83}" type="sibTrans" cxnId="{E1351406-50B2-4394-8B0A-C58FF4EAD169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9C7525-7AC3-42EC-893D-07F2C98C7D0B}">
      <dgm:prSet phldrT="[Text]" custT="1"/>
      <dgm:spPr/>
      <dgm:t>
        <a:bodyPr/>
        <a:lstStyle/>
        <a:p>
          <a:r>
            <a:rPr lang="en-US" sz="2400" dirty="0" err="1">
              <a:latin typeface="Arial Narrow" panose="020B0606020202030204" pitchFamily="34" charset="0"/>
            </a:rPr>
            <a:t>Impacto</a:t>
          </a:r>
          <a:endParaRPr lang="en-US" sz="2400" dirty="0">
            <a:latin typeface="Arial Narrow" panose="020B0606020202030204" pitchFamily="34" charset="0"/>
          </a:endParaRPr>
        </a:p>
        <a:p>
          <a:r>
            <a:rPr lang="en-US" sz="2400" dirty="0">
              <a:latin typeface="Arial Narrow" panose="020B0606020202030204" pitchFamily="34" charset="0"/>
            </a:rPr>
            <a:t>Global</a:t>
          </a:r>
        </a:p>
      </dgm:t>
    </dgm:pt>
    <dgm:pt modelId="{8788A9BA-1F74-4B4C-B801-24A0105DBD3D}" type="parTrans" cxnId="{2297DC72-B271-4581-9099-2023D18FF56D}">
      <dgm:prSet/>
      <dgm:spPr/>
      <dgm:t>
        <a:bodyPr/>
        <a:lstStyle/>
        <a:p>
          <a:endParaRPr lang="en-US"/>
        </a:p>
      </dgm:t>
    </dgm:pt>
    <dgm:pt modelId="{75D528E2-3418-4DF0-91C8-29DC7624805B}" type="sibTrans" cxnId="{2297DC72-B271-4581-9099-2023D18FF56D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576C40-79F4-442C-BD38-F541EDBA18A0}">
      <dgm:prSet phldrT="[Text]" custT="1"/>
      <dgm:spPr/>
      <dgm:t>
        <a:bodyPr/>
        <a:lstStyle/>
        <a:p>
          <a:r>
            <a:rPr lang="es-ES_tradnl" sz="2000" dirty="0">
              <a:latin typeface="Arial Narrow" panose="020B0606020202030204" pitchFamily="34" charset="0"/>
            </a:rPr>
            <a:t>Ser un catalizador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BB2B9943-EBCA-4BFF-AB50-A544F0AACAB8}" type="parTrans" cxnId="{AEB5F482-0E0E-42F2-B146-88AE7C05E0FF}">
      <dgm:prSet/>
      <dgm:spPr/>
      <dgm:t>
        <a:bodyPr/>
        <a:lstStyle/>
        <a:p>
          <a:endParaRPr lang="en-US"/>
        </a:p>
      </dgm:t>
    </dgm:pt>
    <dgm:pt modelId="{348F9B31-E5BB-415F-8707-89CCDB80E213}" type="sibTrans" cxnId="{AEB5F482-0E0E-42F2-B146-88AE7C05E0FF}">
      <dgm:prSet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159DCD-DA52-4155-B9F7-A366B7C3657C}">
      <dgm:prSet phldrT="[Text]" custT="1"/>
      <dgm:spPr/>
      <dgm:t>
        <a:bodyPr/>
        <a:lstStyle/>
        <a:p>
          <a:r>
            <a:rPr lang="es-ES_tradnl" sz="2200" dirty="0">
              <a:latin typeface="Arial Narrow" panose="020B0606020202030204" pitchFamily="34" charset="0"/>
            </a:rPr>
            <a:t>Fomentar su capacidad</a:t>
          </a:r>
          <a:endParaRPr lang="en-US" sz="2200" dirty="0">
            <a:latin typeface="Arial Narrow" panose="020B0606020202030204" pitchFamily="34" charset="0"/>
          </a:endParaRPr>
        </a:p>
      </dgm:t>
    </dgm:pt>
    <dgm:pt modelId="{D942D66B-92E8-4A07-BD67-891025EF7C74}" type="parTrans" cxnId="{2C2D5568-BBF2-4503-80C1-77F5C13A74AA}">
      <dgm:prSet/>
      <dgm:spPr/>
      <dgm:t>
        <a:bodyPr/>
        <a:lstStyle/>
        <a:p>
          <a:endParaRPr lang="en-US"/>
        </a:p>
      </dgm:t>
    </dgm:pt>
    <dgm:pt modelId="{3AD3BEA2-73E9-4359-9BB4-40FB17BE3BE5}" type="sibTrans" cxnId="{2C2D5568-BBF2-4503-80C1-77F5C13A74AA}">
      <dgm:prSet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ADFB32-A6E7-4D55-9930-5DDF3E19D752}" type="pres">
      <dgm:prSet presAssocID="{54EC65CF-BBD1-4C08-BA56-4313B53EF15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MX"/>
        </a:p>
      </dgm:t>
    </dgm:pt>
    <dgm:pt modelId="{31A0B96D-063E-4B49-82DB-0884333F1A32}" type="pres">
      <dgm:prSet presAssocID="{CC4F6D3D-8EFF-4154-ABC4-F68AF9D17368}" presName="text1" presStyleCnt="0"/>
      <dgm:spPr/>
    </dgm:pt>
    <dgm:pt modelId="{9F5F391D-DDB3-4D78-A184-93A12F0EA8E0}" type="pres">
      <dgm:prSet presAssocID="{CC4F6D3D-8EFF-4154-ABC4-F68AF9D17368}" presName="textRepeatNode" presStyleLbl="alignNode1" presStyleIdx="0" presStyleCnt="5" custScaleX="107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4154C1-B5C2-4F4C-A012-CB3FF6DE347E}" type="pres">
      <dgm:prSet presAssocID="{CC4F6D3D-8EFF-4154-ABC4-F68AF9D17368}" presName="textaccent1" presStyleCnt="0"/>
      <dgm:spPr/>
    </dgm:pt>
    <dgm:pt modelId="{AC79A31C-9184-403D-BC29-651D5D97E2DD}" type="pres">
      <dgm:prSet presAssocID="{CC4F6D3D-8EFF-4154-ABC4-F68AF9D17368}" presName="accentRepeatNode" presStyleLbl="solidAlignAcc1" presStyleIdx="0" presStyleCnt="10"/>
      <dgm:spPr/>
    </dgm:pt>
    <dgm:pt modelId="{D6294128-3CA4-4B04-9E29-B8509A97EAEE}" type="pres">
      <dgm:prSet presAssocID="{296BF396-0785-4B45-A10B-108BD85CE12A}" presName="image1" presStyleCnt="0"/>
      <dgm:spPr/>
    </dgm:pt>
    <dgm:pt modelId="{CFEC0883-5F43-4094-8900-0226A4DB18D2}" type="pres">
      <dgm:prSet presAssocID="{296BF396-0785-4B45-A10B-108BD85CE12A}" presName="imageRepeatNode" presStyleLbl="alignAcc1" presStyleIdx="0" presStyleCnt="5" custLinFactNeighborX="-4237"/>
      <dgm:spPr/>
      <dgm:t>
        <a:bodyPr/>
        <a:lstStyle/>
        <a:p>
          <a:endParaRPr lang="es-MX"/>
        </a:p>
      </dgm:t>
    </dgm:pt>
    <dgm:pt modelId="{507F1A4E-68B3-4CDF-9B50-63E3BCE5F3DB}" type="pres">
      <dgm:prSet presAssocID="{296BF396-0785-4B45-A10B-108BD85CE12A}" presName="imageaccent1" presStyleCnt="0"/>
      <dgm:spPr/>
    </dgm:pt>
    <dgm:pt modelId="{A2146B94-1088-4081-88F1-978200126D0F}" type="pres">
      <dgm:prSet presAssocID="{296BF396-0785-4B45-A10B-108BD85CE12A}" presName="accentRepeatNode" presStyleLbl="solidAlignAcc1" presStyleIdx="1" presStyleCnt="10"/>
      <dgm:spPr/>
    </dgm:pt>
    <dgm:pt modelId="{D388FE07-B8F3-4767-AAAE-9D05114951E6}" type="pres">
      <dgm:prSet presAssocID="{42C3CD64-BE61-468F-99AE-766A12DF588C}" presName="text2" presStyleCnt="0"/>
      <dgm:spPr/>
    </dgm:pt>
    <dgm:pt modelId="{02E62C9F-AFFA-46D0-82B5-AB344A9D5827}" type="pres">
      <dgm:prSet presAssocID="{42C3CD64-BE61-468F-99AE-766A12DF588C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3E3E1-6E3E-45C8-BEA2-52E7228563B5}" type="pres">
      <dgm:prSet presAssocID="{42C3CD64-BE61-468F-99AE-766A12DF588C}" presName="textaccent2" presStyleCnt="0"/>
      <dgm:spPr/>
    </dgm:pt>
    <dgm:pt modelId="{DA220C1B-265A-4F37-8780-0700DE4F057C}" type="pres">
      <dgm:prSet presAssocID="{42C3CD64-BE61-468F-99AE-766A12DF588C}" presName="accentRepeatNode" presStyleLbl="solidAlignAcc1" presStyleIdx="2" presStyleCnt="10"/>
      <dgm:spPr/>
    </dgm:pt>
    <dgm:pt modelId="{D0140665-E706-450E-BA05-1461FECCD7DF}" type="pres">
      <dgm:prSet presAssocID="{84895522-D53A-44C4-9533-7432E8F8CA83}" presName="image2" presStyleCnt="0"/>
      <dgm:spPr/>
    </dgm:pt>
    <dgm:pt modelId="{9AD3B35D-FDA6-4564-91D0-3C0858E93645}" type="pres">
      <dgm:prSet presAssocID="{84895522-D53A-44C4-9533-7432E8F8CA83}" presName="imageRepeatNode" presStyleLbl="alignAcc1" presStyleIdx="1" presStyleCnt="5"/>
      <dgm:spPr/>
      <dgm:t>
        <a:bodyPr/>
        <a:lstStyle/>
        <a:p>
          <a:endParaRPr lang="es-MX"/>
        </a:p>
      </dgm:t>
    </dgm:pt>
    <dgm:pt modelId="{BB1AF673-54BD-49CD-90F8-323327408B8B}" type="pres">
      <dgm:prSet presAssocID="{84895522-D53A-44C4-9533-7432E8F8CA83}" presName="imageaccent2" presStyleCnt="0"/>
      <dgm:spPr/>
    </dgm:pt>
    <dgm:pt modelId="{D45E6268-7285-4531-9D0E-8D6A7D439DD2}" type="pres">
      <dgm:prSet presAssocID="{84895522-D53A-44C4-9533-7432E8F8CA83}" presName="accentRepeatNode" presStyleLbl="solidAlignAcc1" presStyleIdx="3" presStyleCnt="10"/>
      <dgm:spPr/>
    </dgm:pt>
    <dgm:pt modelId="{34335D71-9962-45CC-A6FD-4016BF95511F}" type="pres">
      <dgm:prSet presAssocID="{B19C7525-7AC3-42EC-893D-07F2C98C7D0B}" presName="text3" presStyleCnt="0"/>
      <dgm:spPr/>
    </dgm:pt>
    <dgm:pt modelId="{8E102CCC-0EC3-41D7-81AE-BD567097D33A}" type="pres">
      <dgm:prSet presAssocID="{B19C7525-7AC3-42EC-893D-07F2C98C7D0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FAE815-7B24-48BC-AB48-44A193E96764}" type="pres">
      <dgm:prSet presAssocID="{B19C7525-7AC3-42EC-893D-07F2C98C7D0B}" presName="textaccent3" presStyleCnt="0"/>
      <dgm:spPr/>
    </dgm:pt>
    <dgm:pt modelId="{F9836F5C-860A-49E7-BF16-D53A2A0E7F66}" type="pres">
      <dgm:prSet presAssocID="{B19C7525-7AC3-42EC-893D-07F2C98C7D0B}" presName="accentRepeatNode" presStyleLbl="solidAlignAcc1" presStyleIdx="4" presStyleCnt="10"/>
      <dgm:spPr/>
    </dgm:pt>
    <dgm:pt modelId="{B7B7674B-91D1-44A1-A5A6-7F5DDBD051FF}" type="pres">
      <dgm:prSet presAssocID="{75D528E2-3418-4DF0-91C8-29DC7624805B}" presName="image3" presStyleCnt="0"/>
      <dgm:spPr/>
    </dgm:pt>
    <dgm:pt modelId="{D7FEEF62-F8E8-44B0-9A56-2AFC27C45D06}" type="pres">
      <dgm:prSet presAssocID="{75D528E2-3418-4DF0-91C8-29DC7624805B}" presName="imageRepeatNode" presStyleLbl="alignAcc1" presStyleIdx="2" presStyleCnt="5" custLinFactNeighborX="1228" custLinFactNeighborY="3158"/>
      <dgm:spPr/>
      <dgm:t>
        <a:bodyPr/>
        <a:lstStyle/>
        <a:p>
          <a:endParaRPr lang="es-MX"/>
        </a:p>
      </dgm:t>
    </dgm:pt>
    <dgm:pt modelId="{06552CB4-4269-491E-8C91-49FAA3D3036C}" type="pres">
      <dgm:prSet presAssocID="{75D528E2-3418-4DF0-91C8-29DC7624805B}" presName="imageaccent3" presStyleCnt="0"/>
      <dgm:spPr/>
    </dgm:pt>
    <dgm:pt modelId="{20A2B45D-C59B-42E0-912E-5FAB298EC123}" type="pres">
      <dgm:prSet presAssocID="{75D528E2-3418-4DF0-91C8-29DC7624805B}" presName="accentRepeatNode" presStyleLbl="solidAlignAcc1" presStyleIdx="5" presStyleCnt="10"/>
      <dgm:spPr/>
    </dgm:pt>
    <dgm:pt modelId="{573795D5-98A2-49DE-BAF3-6699777C793F}" type="pres">
      <dgm:prSet presAssocID="{0C576C40-79F4-442C-BD38-F541EDBA18A0}" presName="text4" presStyleCnt="0"/>
      <dgm:spPr/>
    </dgm:pt>
    <dgm:pt modelId="{5701DE61-4060-4786-AEEB-34FB471142A7}" type="pres">
      <dgm:prSet presAssocID="{0C576C40-79F4-442C-BD38-F541EDBA18A0}" presName="textRepeatNode" presStyleLbl="alignNode1" presStyleIdx="3" presStyleCnt="5" custScaleX="10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2D62E7-67B8-4B5D-BD9F-98E6EB3C6869}" type="pres">
      <dgm:prSet presAssocID="{0C576C40-79F4-442C-BD38-F541EDBA18A0}" presName="textaccent4" presStyleCnt="0"/>
      <dgm:spPr/>
    </dgm:pt>
    <dgm:pt modelId="{20F5E5B1-82FE-475A-9CE7-21436739924E}" type="pres">
      <dgm:prSet presAssocID="{0C576C40-79F4-442C-BD38-F541EDBA18A0}" presName="accentRepeatNode" presStyleLbl="solidAlignAcc1" presStyleIdx="6" presStyleCnt="10"/>
      <dgm:spPr/>
    </dgm:pt>
    <dgm:pt modelId="{7A441B2A-0D6B-47C7-855D-DE66E46C1646}" type="pres">
      <dgm:prSet presAssocID="{348F9B31-E5BB-415F-8707-89CCDB80E213}" presName="image4" presStyleCnt="0"/>
      <dgm:spPr/>
    </dgm:pt>
    <dgm:pt modelId="{6C7CFE95-751E-4519-B854-2239128241AF}" type="pres">
      <dgm:prSet presAssocID="{348F9B31-E5BB-415F-8707-89CCDB80E213}" presName="imageRepeatNode" presStyleLbl="alignAcc1" presStyleIdx="3" presStyleCnt="5"/>
      <dgm:spPr/>
      <dgm:t>
        <a:bodyPr/>
        <a:lstStyle/>
        <a:p>
          <a:endParaRPr lang="es-MX"/>
        </a:p>
      </dgm:t>
    </dgm:pt>
    <dgm:pt modelId="{2ABF004A-FB3C-4C2A-ACA7-88CAE8829837}" type="pres">
      <dgm:prSet presAssocID="{348F9B31-E5BB-415F-8707-89CCDB80E213}" presName="imageaccent4" presStyleCnt="0"/>
      <dgm:spPr/>
    </dgm:pt>
    <dgm:pt modelId="{93781921-0C44-4FEA-A2C5-701E9F05A50F}" type="pres">
      <dgm:prSet presAssocID="{348F9B31-E5BB-415F-8707-89CCDB80E213}" presName="accentRepeatNode" presStyleLbl="solidAlignAcc1" presStyleIdx="7" presStyleCnt="10"/>
      <dgm:spPr/>
    </dgm:pt>
    <dgm:pt modelId="{69F436E8-3898-4AB0-9981-12099B498856}" type="pres">
      <dgm:prSet presAssocID="{82159DCD-DA52-4155-B9F7-A366B7C3657C}" presName="text5" presStyleCnt="0"/>
      <dgm:spPr/>
    </dgm:pt>
    <dgm:pt modelId="{159F4E75-4A2F-4AF1-998B-13F59B707EEC}" type="pres">
      <dgm:prSet presAssocID="{82159DCD-DA52-4155-B9F7-A366B7C3657C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E2E2BC-12AD-4909-B74D-10C73EA7A6C2}" type="pres">
      <dgm:prSet presAssocID="{82159DCD-DA52-4155-B9F7-A366B7C3657C}" presName="textaccent5" presStyleCnt="0"/>
      <dgm:spPr/>
    </dgm:pt>
    <dgm:pt modelId="{2D07D522-6830-4D6C-8724-E972A459A719}" type="pres">
      <dgm:prSet presAssocID="{82159DCD-DA52-4155-B9F7-A366B7C3657C}" presName="accentRepeatNode" presStyleLbl="solidAlignAcc1" presStyleIdx="8" presStyleCnt="10"/>
      <dgm:spPr/>
    </dgm:pt>
    <dgm:pt modelId="{9964E33A-4944-437B-A31B-AD9F7FF4ECFA}" type="pres">
      <dgm:prSet presAssocID="{3AD3BEA2-73E9-4359-9BB4-40FB17BE3BE5}" presName="image5" presStyleCnt="0"/>
      <dgm:spPr/>
    </dgm:pt>
    <dgm:pt modelId="{B9F674D1-2B80-4AD7-8412-FD7671ABF563}" type="pres">
      <dgm:prSet presAssocID="{3AD3BEA2-73E9-4359-9BB4-40FB17BE3BE5}" presName="imageRepeatNode" presStyleLbl="alignAcc1" presStyleIdx="4" presStyleCnt="5"/>
      <dgm:spPr/>
      <dgm:t>
        <a:bodyPr/>
        <a:lstStyle/>
        <a:p>
          <a:endParaRPr lang="es-MX"/>
        </a:p>
      </dgm:t>
    </dgm:pt>
    <dgm:pt modelId="{EA581F0C-B815-40EE-A0F0-8B9AF14A30AA}" type="pres">
      <dgm:prSet presAssocID="{3AD3BEA2-73E9-4359-9BB4-40FB17BE3BE5}" presName="imageaccent5" presStyleCnt="0"/>
      <dgm:spPr/>
    </dgm:pt>
    <dgm:pt modelId="{0106D220-F81F-4E9C-9EB5-152861DA12C5}" type="pres">
      <dgm:prSet presAssocID="{3AD3BEA2-73E9-4359-9BB4-40FB17BE3BE5}" presName="accentRepeatNode" presStyleLbl="solidAlignAcc1" presStyleIdx="9" presStyleCnt="10"/>
      <dgm:spPr/>
    </dgm:pt>
  </dgm:ptLst>
  <dgm:cxnLst>
    <dgm:cxn modelId="{2297DC72-B271-4581-9099-2023D18FF56D}" srcId="{54EC65CF-BBD1-4C08-BA56-4313B53EF157}" destId="{B19C7525-7AC3-42EC-893D-07F2C98C7D0B}" srcOrd="2" destOrd="0" parTransId="{8788A9BA-1F74-4B4C-B801-24A0105DBD3D}" sibTransId="{75D528E2-3418-4DF0-91C8-29DC7624805B}"/>
    <dgm:cxn modelId="{E56FC84F-096F-4868-B96E-56E97DBB148F}" type="presOf" srcId="{54EC65CF-BBD1-4C08-BA56-4313B53EF157}" destId="{D2ADFB32-A6E7-4D55-9930-5DDF3E19D752}" srcOrd="0" destOrd="0" presId="urn:microsoft.com/office/officeart/2008/layout/HexagonCluster"/>
    <dgm:cxn modelId="{FFD9BB1C-D745-443A-8D3A-7915C98C5050}" type="presOf" srcId="{296BF396-0785-4B45-A10B-108BD85CE12A}" destId="{CFEC0883-5F43-4094-8900-0226A4DB18D2}" srcOrd="0" destOrd="0" presId="urn:microsoft.com/office/officeart/2008/layout/HexagonCluster"/>
    <dgm:cxn modelId="{1F4070EB-7F88-45E0-BEC3-0B13FAB64C57}" type="presOf" srcId="{75D528E2-3418-4DF0-91C8-29DC7624805B}" destId="{D7FEEF62-F8E8-44B0-9A56-2AFC27C45D06}" srcOrd="0" destOrd="0" presId="urn:microsoft.com/office/officeart/2008/layout/HexagonCluster"/>
    <dgm:cxn modelId="{96B46EF5-A75E-49C5-B0F8-DD92A538C965}" type="presOf" srcId="{B19C7525-7AC3-42EC-893D-07F2C98C7D0B}" destId="{8E102CCC-0EC3-41D7-81AE-BD567097D33A}" srcOrd="0" destOrd="0" presId="urn:microsoft.com/office/officeart/2008/layout/HexagonCluster"/>
    <dgm:cxn modelId="{E1351406-50B2-4394-8B0A-C58FF4EAD169}" srcId="{54EC65CF-BBD1-4C08-BA56-4313B53EF157}" destId="{42C3CD64-BE61-468F-99AE-766A12DF588C}" srcOrd="1" destOrd="0" parTransId="{2A6AA6A4-194F-437C-909C-7BD7B627355F}" sibTransId="{84895522-D53A-44C4-9533-7432E8F8CA83}"/>
    <dgm:cxn modelId="{AC763D81-5BA3-412E-87B1-ADCE60E10915}" type="presOf" srcId="{42C3CD64-BE61-468F-99AE-766A12DF588C}" destId="{02E62C9F-AFFA-46D0-82B5-AB344A9D5827}" srcOrd="0" destOrd="0" presId="urn:microsoft.com/office/officeart/2008/layout/HexagonCluster"/>
    <dgm:cxn modelId="{AEB5F482-0E0E-42F2-B146-88AE7C05E0FF}" srcId="{54EC65CF-BBD1-4C08-BA56-4313B53EF157}" destId="{0C576C40-79F4-442C-BD38-F541EDBA18A0}" srcOrd="3" destOrd="0" parTransId="{BB2B9943-EBCA-4BFF-AB50-A544F0AACAB8}" sibTransId="{348F9B31-E5BB-415F-8707-89CCDB80E213}"/>
    <dgm:cxn modelId="{8A1E5D05-EA8B-4900-A804-C451E5A205E8}" srcId="{54EC65CF-BBD1-4C08-BA56-4313B53EF157}" destId="{CC4F6D3D-8EFF-4154-ABC4-F68AF9D17368}" srcOrd="0" destOrd="0" parTransId="{B14BDCB3-097E-4007-9B59-825CFB1AD03F}" sibTransId="{296BF396-0785-4B45-A10B-108BD85CE12A}"/>
    <dgm:cxn modelId="{69526737-6BA0-43C0-B547-02C780B1FFD6}" type="presOf" srcId="{3AD3BEA2-73E9-4359-9BB4-40FB17BE3BE5}" destId="{B9F674D1-2B80-4AD7-8412-FD7671ABF563}" srcOrd="0" destOrd="0" presId="urn:microsoft.com/office/officeart/2008/layout/HexagonCluster"/>
    <dgm:cxn modelId="{120428AE-73B9-476E-B947-EEA9B60C9AE4}" type="presOf" srcId="{82159DCD-DA52-4155-B9F7-A366B7C3657C}" destId="{159F4E75-4A2F-4AF1-998B-13F59B707EEC}" srcOrd="0" destOrd="0" presId="urn:microsoft.com/office/officeart/2008/layout/HexagonCluster"/>
    <dgm:cxn modelId="{446C539F-5201-469A-9972-02B98D10E136}" type="presOf" srcId="{0C576C40-79F4-442C-BD38-F541EDBA18A0}" destId="{5701DE61-4060-4786-AEEB-34FB471142A7}" srcOrd="0" destOrd="0" presId="urn:microsoft.com/office/officeart/2008/layout/HexagonCluster"/>
    <dgm:cxn modelId="{2C2D5568-BBF2-4503-80C1-77F5C13A74AA}" srcId="{54EC65CF-BBD1-4C08-BA56-4313B53EF157}" destId="{82159DCD-DA52-4155-B9F7-A366B7C3657C}" srcOrd="4" destOrd="0" parTransId="{D942D66B-92E8-4A07-BD67-891025EF7C74}" sibTransId="{3AD3BEA2-73E9-4359-9BB4-40FB17BE3BE5}"/>
    <dgm:cxn modelId="{798540BB-2D70-4FC2-A84F-F8A2D014E14D}" type="presOf" srcId="{84895522-D53A-44C4-9533-7432E8F8CA83}" destId="{9AD3B35D-FDA6-4564-91D0-3C0858E93645}" srcOrd="0" destOrd="0" presId="urn:microsoft.com/office/officeart/2008/layout/HexagonCluster"/>
    <dgm:cxn modelId="{7179A7EC-33C2-43F1-8E64-F2D3D5DD4B71}" type="presOf" srcId="{348F9B31-E5BB-415F-8707-89CCDB80E213}" destId="{6C7CFE95-751E-4519-B854-2239128241AF}" srcOrd="0" destOrd="0" presId="urn:microsoft.com/office/officeart/2008/layout/HexagonCluster"/>
    <dgm:cxn modelId="{DFAD3946-5C29-486F-80C6-E91E4CF24CDF}" type="presOf" srcId="{CC4F6D3D-8EFF-4154-ABC4-F68AF9D17368}" destId="{9F5F391D-DDB3-4D78-A184-93A12F0EA8E0}" srcOrd="0" destOrd="0" presId="urn:microsoft.com/office/officeart/2008/layout/HexagonCluster"/>
    <dgm:cxn modelId="{9F998D1F-832F-4B14-8636-E229468AB649}" type="presParOf" srcId="{D2ADFB32-A6E7-4D55-9930-5DDF3E19D752}" destId="{31A0B96D-063E-4B49-82DB-0884333F1A32}" srcOrd="0" destOrd="0" presId="urn:microsoft.com/office/officeart/2008/layout/HexagonCluster"/>
    <dgm:cxn modelId="{A91BBD0B-D3C4-4EDE-B348-9D4F31FDA635}" type="presParOf" srcId="{31A0B96D-063E-4B49-82DB-0884333F1A32}" destId="{9F5F391D-DDB3-4D78-A184-93A12F0EA8E0}" srcOrd="0" destOrd="0" presId="urn:microsoft.com/office/officeart/2008/layout/HexagonCluster"/>
    <dgm:cxn modelId="{8B361E46-7437-468E-86B1-4FC279EB4FAD}" type="presParOf" srcId="{D2ADFB32-A6E7-4D55-9930-5DDF3E19D752}" destId="{924154C1-B5C2-4F4C-A012-CB3FF6DE347E}" srcOrd="1" destOrd="0" presId="urn:microsoft.com/office/officeart/2008/layout/HexagonCluster"/>
    <dgm:cxn modelId="{660C6D25-8241-4178-9A47-A1CF6989AFD5}" type="presParOf" srcId="{924154C1-B5C2-4F4C-A012-CB3FF6DE347E}" destId="{AC79A31C-9184-403D-BC29-651D5D97E2DD}" srcOrd="0" destOrd="0" presId="urn:microsoft.com/office/officeart/2008/layout/HexagonCluster"/>
    <dgm:cxn modelId="{05D596E4-C6A5-41F2-B782-F4A608DEB144}" type="presParOf" srcId="{D2ADFB32-A6E7-4D55-9930-5DDF3E19D752}" destId="{D6294128-3CA4-4B04-9E29-B8509A97EAEE}" srcOrd="2" destOrd="0" presId="urn:microsoft.com/office/officeart/2008/layout/HexagonCluster"/>
    <dgm:cxn modelId="{FE6E67B5-31DD-4BEF-81F4-0B3DF447E54A}" type="presParOf" srcId="{D6294128-3CA4-4B04-9E29-B8509A97EAEE}" destId="{CFEC0883-5F43-4094-8900-0226A4DB18D2}" srcOrd="0" destOrd="0" presId="urn:microsoft.com/office/officeart/2008/layout/HexagonCluster"/>
    <dgm:cxn modelId="{0FB1BE6C-2CB9-44D8-8295-387B6164D5D0}" type="presParOf" srcId="{D2ADFB32-A6E7-4D55-9930-5DDF3E19D752}" destId="{507F1A4E-68B3-4CDF-9B50-63E3BCE5F3DB}" srcOrd="3" destOrd="0" presId="urn:microsoft.com/office/officeart/2008/layout/HexagonCluster"/>
    <dgm:cxn modelId="{5ECE139B-9D7A-42BD-9D47-C0421F6D63B2}" type="presParOf" srcId="{507F1A4E-68B3-4CDF-9B50-63E3BCE5F3DB}" destId="{A2146B94-1088-4081-88F1-978200126D0F}" srcOrd="0" destOrd="0" presId="urn:microsoft.com/office/officeart/2008/layout/HexagonCluster"/>
    <dgm:cxn modelId="{9D884B61-9562-48D2-B913-E7B0A511C5FC}" type="presParOf" srcId="{D2ADFB32-A6E7-4D55-9930-5DDF3E19D752}" destId="{D388FE07-B8F3-4767-AAAE-9D05114951E6}" srcOrd="4" destOrd="0" presId="urn:microsoft.com/office/officeart/2008/layout/HexagonCluster"/>
    <dgm:cxn modelId="{F2618FFD-7C03-46A5-BD1D-6A006C1A62D6}" type="presParOf" srcId="{D388FE07-B8F3-4767-AAAE-9D05114951E6}" destId="{02E62C9F-AFFA-46D0-82B5-AB344A9D5827}" srcOrd="0" destOrd="0" presId="urn:microsoft.com/office/officeart/2008/layout/HexagonCluster"/>
    <dgm:cxn modelId="{8A12CD62-0710-4521-8EF9-4DF93BC71AB7}" type="presParOf" srcId="{D2ADFB32-A6E7-4D55-9930-5DDF3E19D752}" destId="{6713E3E1-6E3E-45C8-BEA2-52E7228563B5}" srcOrd="5" destOrd="0" presId="urn:microsoft.com/office/officeart/2008/layout/HexagonCluster"/>
    <dgm:cxn modelId="{083A0AED-74A5-4C2B-842F-5F39ACE66D11}" type="presParOf" srcId="{6713E3E1-6E3E-45C8-BEA2-52E7228563B5}" destId="{DA220C1B-265A-4F37-8780-0700DE4F057C}" srcOrd="0" destOrd="0" presId="urn:microsoft.com/office/officeart/2008/layout/HexagonCluster"/>
    <dgm:cxn modelId="{FAD8D014-6C0D-469B-ACF3-C66642652494}" type="presParOf" srcId="{D2ADFB32-A6E7-4D55-9930-5DDF3E19D752}" destId="{D0140665-E706-450E-BA05-1461FECCD7DF}" srcOrd="6" destOrd="0" presId="urn:microsoft.com/office/officeart/2008/layout/HexagonCluster"/>
    <dgm:cxn modelId="{D42A9A48-3BED-40C4-8529-891B9072D338}" type="presParOf" srcId="{D0140665-E706-450E-BA05-1461FECCD7DF}" destId="{9AD3B35D-FDA6-4564-91D0-3C0858E93645}" srcOrd="0" destOrd="0" presId="urn:microsoft.com/office/officeart/2008/layout/HexagonCluster"/>
    <dgm:cxn modelId="{71B3BCA0-CD86-4CE8-A020-64A4BB66CB49}" type="presParOf" srcId="{D2ADFB32-A6E7-4D55-9930-5DDF3E19D752}" destId="{BB1AF673-54BD-49CD-90F8-323327408B8B}" srcOrd="7" destOrd="0" presId="urn:microsoft.com/office/officeart/2008/layout/HexagonCluster"/>
    <dgm:cxn modelId="{F86E5817-A1FD-43CF-8C09-91BC9412539E}" type="presParOf" srcId="{BB1AF673-54BD-49CD-90F8-323327408B8B}" destId="{D45E6268-7285-4531-9D0E-8D6A7D439DD2}" srcOrd="0" destOrd="0" presId="urn:microsoft.com/office/officeart/2008/layout/HexagonCluster"/>
    <dgm:cxn modelId="{19DCB063-7DF5-4ACE-9F7A-97DCC8DA63F0}" type="presParOf" srcId="{D2ADFB32-A6E7-4D55-9930-5DDF3E19D752}" destId="{34335D71-9962-45CC-A6FD-4016BF95511F}" srcOrd="8" destOrd="0" presId="urn:microsoft.com/office/officeart/2008/layout/HexagonCluster"/>
    <dgm:cxn modelId="{E1F40E95-E0A4-4209-8F39-44440274E3F8}" type="presParOf" srcId="{34335D71-9962-45CC-A6FD-4016BF95511F}" destId="{8E102CCC-0EC3-41D7-81AE-BD567097D33A}" srcOrd="0" destOrd="0" presId="urn:microsoft.com/office/officeart/2008/layout/HexagonCluster"/>
    <dgm:cxn modelId="{EE5A1EC1-B55D-401E-A260-BDA106E87CFC}" type="presParOf" srcId="{D2ADFB32-A6E7-4D55-9930-5DDF3E19D752}" destId="{C1FAE815-7B24-48BC-AB48-44A193E96764}" srcOrd="9" destOrd="0" presId="urn:microsoft.com/office/officeart/2008/layout/HexagonCluster"/>
    <dgm:cxn modelId="{F749BA6F-78A9-461E-9DE6-95B2481C1099}" type="presParOf" srcId="{C1FAE815-7B24-48BC-AB48-44A193E96764}" destId="{F9836F5C-860A-49E7-BF16-D53A2A0E7F66}" srcOrd="0" destOrd="0" presId="urn:microsoft.com/office/officeart/2008/layout/HexagonCluster"/>
    <dgm:cxn modelId="{8A7BDEEF-B7F2-4228-844E-556C9210D11D}" type="presParOf" srcId="{D2ADFB32-A6E7-4D55-9930-5DDF3E19D752}" destId="{B7B7674B-91D1-44A1-A5A6-7F5DDBD051FF}" srcOrd="10" destOrd="0" presId="urn:microsoft.com/office/officeart/2008/layout/HexagonCluster"/>
    <dgm:cxn modelId="{42009E07-DD9A-40A2-8E34-6BDF962619CF}" type="presParOf" srcId="{B7B7674B-91D1-44A1-A5A6-7F5DDBD051FF}" destId="{D7FEEF62-F8E8-44B0-9A56-2AFC27C45D06}" srcOrd="0" destOrd="0" presId="urn:microsoft.com/office/officeart/2008/layout/HexagonCluster"/>
    <dgm:cxn modelId="{7FE058A5-716B-4A39-AD32-D1E90DF3000C}" type="presParOf" srcId="{D2ADFB32-A6E7-4D55-9930-5DDF3E19D752}" destId="{06552CB4-4269-491E-8C91-49FAA3D3036C}" srcOrd="11" destOrd="0" presId="urn:microsoft.com/office/officeart/2008/layout/HexagonCluster"/>
    <dgm:cxn modelId="{47106165-5837-4496-A622-AB5CD47BE1AE}" type="presParOf" srcId="{06552CB4-4269-491E-8C91-49FAA3D3036C}" destId="{20A2B45D-C59B-42E0-912E-5FAB298EC123}" srcOrd="0" destOrd="0" presId="urn:microsoft.com/office/officeart/2008/layout/HexagonCluster"/>
    <dgm:cxn modelId="{C2D57008-DA1B-4C8F-AD0C-E4B205E651F1}" type="presParOf" srcId="{D2ADFB32-A6E7-4D55-9930-5DDF3E19D752}" destId="{573795D5-98A2-49DE-BAF3-6699777C793F}" srcOrd="12" destOrd="0" presId="urn:microsoft.com/office/officeart/2008/layout/HexagonCluster"/>
    <dgm:cxn modelId="{F85A3234-488D-43C9-A832-CEEAB584C05A}" type="presParOf" srcId="{573795D5-98A2-49DE-BAF3-6699777C793F}" destId="{5701DE61-4060-4786-AEEB-34FB471142A7}" srcOrd="0" destOrd="0" presId="urn:microsoft.com/office/officeart/2008/layout/HexagonCluster"/>
    <dgm:cxn modelId="{D10FF262-BEC1-41E2-9CCF-68642C83E372}" type="presParOf" srcId="{D2ADFB32-A6E7-4D55-9930-5DDF3E19D752}" destId="{BB2D62E7-67B8-4B5D-BD9F-98E6EB3C6869}" srcOrd="13" destOrd="0" presId="urn:microsoft.com/office/officeart/2008/layout/HexagonCluster"/>
    <dgm:cxn modelId="{9B66A275-1F02-4AFD-947B-DDA31D4E6F35}" type="presParOf" srcId="{BB2D62E7-67B8-4B5D-BD9F-98E6EB3C6869}" destId="{20F5E5B1-82FE-475A-9CE7-21436739924E}" srcOrd="0" destOrd="0" presId="urn:microsoft.com/office/officeart/2008/layout/HexagonCluster"/>
    <dgm:cxn modelId="{BF1F3D58-97F2-4712-954A-82F75FECCF0D}" type="presParOf" srcId="{D2ADFB32-A6E7-4D55-9930-5DDF3E19D752}" destId="{7A441B2A-0D6B-47C7-855D-DE66E46C1646}" srcOrd="14" destOrd="0" presId="urn:microsoft.com/office/officeart/2008/layout/HexagonCluster"/>
    <dgm:cxn modelId="{E0F8DAA9-BC89-475E-B368-CB66646B90DA}" type="presParOf" srcId="{7A441B2A-0D6B-47C7-855D-DE66E46C1646}" destId="{6C7CFE95-751E-4519-B854-2239128241AF}" srcOrd="0" destOrd="0" presId="urn:microsoft.com/office/officeart/2008/layout/HexagonCluster"/>
    <dgm:cxn modelId="{BD13620D-0E6B-411C-89FF-744750B69AE3}" type="presParOf" srcId="{D2ADFB32-A6E7-4D55-9930-5DDF3E19D752}" destId="{2ABF004A-FB3C-4C2A-ACA7-88CAE8829837}" srcOrd="15" destOrd="0" presId="urn:microsoft.com/office/officeart/2008/layout/HexagonCluster"/>
    <dgm:cxn modelId="{06976EFF-9A0F-474D-9D5C-88B34569A666}" type="presParOf" srcId="{2ABF004A-FB3C-4C2A-ACA7-88CAE8829837}" destId="{93781921-0C44-4FEA-A2C5-701E9F05A50F}" srcOrd="0" destOrd="0" presId="urn:microsoft.com/office/officeart/2008/layout/HexagonCluster"/>
    <dgm:cxn modelId="{F0973472-C3E7-4A3C-BF75-94891AA18167}" type="presParOf" srcId="{D2ADFB32-A6E7-4D55-9930-5DDF3E19D752}" destId="{69F436E8-3898-4AB0-9981-12099B498856}" srcOrd="16" destOrd="0" presId="urn:microsoft.com/office/officeart/2008/layout/HexagonCluster"/>
    <dgm:cxn modelId="{69DC96EE-7DE3-47C6-B365-3205AED2EDF3}" type="presParOf" srcId="{69F436E8-3898-4AB0-9981-12099B498856}" destId="{159F4E75-4A2F-4AF1-998B-13F59B707EEC}" srcOrd="0" destOrd="0" presId="urn:microsoft.com/office/officeart/2008/layout/HexagonCluster"/>
    <dgm:cxn modelId="{4954E9EA-DC3B-4617-995A-DBA67BE25195}" type="presParOf" srcId="{D2ADFB32-A6E7-4D55-9930-5DDF3E19D752}" destId="{1FE2E2BC-12AD-4909-B74D-10C73EA7A6C2}" srcOrd="17" destOrd="0" presId="urn:microsoft.com/office/officeart/2008/layout/HexagonCluster"/>
    <dgm:cxn modelId="{498FA629-4DF2-442A-A330-3105DB17A441}" type="presParOf" srcId="{1FE2E2BC-12AD-4909-B74D-10C73EA7A6C2}" destId="{2D07D522-6830-4D6C-8724-E972A459A719}" srcOrd="0" destOrd="0" presId="urn:microsoft.com/office/officeart/2008/layout/HexagonCluster"/>
    <dgm:cxn modelId="{A9C68AFE-CC9C-44FA-862D-347811120DB2}" type="presParOf" srcId="{D2ADFB32-A6E7-4D55-9930-5DDF3E19D752}" destId="{9964E33A-4944-437B-A31B-AD9F7FF4ECFA}" srcOrd="18" destOrd="0" presId="urn:microsoft.com/office/officeart/2008/layout/HexagonCluster"/>
    <dgm:cxn modelId="{350E2A21-8B7F-4EA8-9FCB-8EFB3E758F8A}" type="presParOf" srcId="{9964E33A-4944-437B-A31B-AD9F7FF4ECFA}" destId="{B9F674D1-2B80-4AD7-8412-FD7671ABF563}" srcOrd="0" destOrd="0" presId="urn:microsoft.com/office/officeart/2008/layout/HexagonCluster"/>
    <dgm:cxn modelId="{4EF63BA1-B03C-4F74-B051-C9E54D1B1E6B}" type="presParOf" srcId="{D2ADFB32-A6E7-4D55-9930-5DDF3E19D752}" destId="{EA581F0C-B815-40EE-A0F0-8B9AF14A30AA}" srcOrd="19" destOrd="0" presId="urn:microsoft.com/office/officeart/2008/layout/HexagonCluster"/>
    <dgm:cxn modelId="{FA04EF9D-63BB-4238-B8BB-F77117CD632A}" type="presParOf" srcId="{EA581F0C-B815-40EE-A0F0-8B9AF14A30AA}" destId="{0106D220-F81F-4E9C-9EB5-152861DA12C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987BD-B866-3146-9398-20606C28E5C0}" type="datetimeFigureOut">
              <a:rPr lang="es-ES" smtClean="0"/>
              <a:t>27/07/2018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5742-8349-F845-9AD7-EE58FEE0E2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517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026EE-511C-43D6-999C-C04D5DFAE5B9}" type="datetimeFigureOut">
              <a:rPr lang="es-CR" smtClean="0"/>
              <a:t>27/7/2018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29A72-1987-4150-8F17-C56CFCDB8A6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24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A72-1987-4150-8F17-C56CFCDB8A6F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102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2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The Rotary Peace Centers program was </a:t>
            </a:r>
            <a:r>
              <a:rPr lang="en-US" altLang="en-US" b="1" dirty="0">
                <a:latin typeface="Georgia" pitchFamily="18" charset="0"/>
                <a:ea typeface="ヒラギノ角ゴ Pro W3"/>
                <a:cs typeface="ヒラギノ角ゴ Pro W3"/>
              </a:rPr>
              <a:t>established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in 2002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to honor Paul Harris on the 50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 anniversary of his death. 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The program has a vision of creating sustainable peace, by </a:t>
            </a:r>
            <a:r>
              <a:rPr lang="en-US" altLang="en-US" b="1" dirty="0">
                <a:latin typeface="Georgia" pitchFamily="18" charset="0"/>
                <a:ea typeface="ヒラギノ角ゴ Pro W3"/>
                <a:cs typeface="ヒラギノ角ゴ Pro W3"/>
              </a:rPr>
              <a:t>building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networks of peace builders and community leaders dedicated to preventing and resolving global conflicts. 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1pPr>
            <a:lvl2pPr marL="37931725" indent="-374745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B8957A96-3D84-4196-984B-3987F3C2864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1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The Rotary Peace Centers program was </a:t>
            </a:r>
            <a:r>
              <a:rPr lang="en-US" altLang="en-US" b="1" dirty="0">
                <a:latin typeface="Georgia" pitchFamily="18" charset="0"/>
                <a:ea typeface="ヒラギノ角ゴ Pro W3"/>
                <a:cs typeface="ヒラギノ角ゴ Pro W3"/>
              </a:rPr>
              <a:t>established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in 2002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to honor Paul Harris on the 50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97D8F"/>
                </a:solidFill>
                <a:effectLst/>
                <a:uLnTx/>
                <a:uFillTx/>
                <a:latin typeface="Georgia" pitchFamily="-111" charset="0"/>
                <a:ea typeface="ヒラギノ角ゴ Pro W3" pitchFamily="-111" charset="-128"/>
              </a:rPr>
              <a:t> anniversary of his death. 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The program has a vision of creating sustainable peace, by </a:t>
            </a:r>
            <a:r>
              <a:rPr lang="en-US" altLang="en-US" b="1" dirty="0">
                <a:latin typeface="Georgia" pitchFamily="18" charset="0"/>
                <a:ea typeface="ヒラギノ角ゴ Pro W3"/>
                <a:cs typeface="ヒラギノ角ゴ Pro W3"/>
              </a:rPr>
              <a:t>building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networks of peace builders and community leaders dedicated to preventing and resolving global conflicts. 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1pPr>
            <a:lvl2pPr marL="37931725" indent="-374745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B8957A96-3D84-4196-984B-3987F3C2864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1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To serve this vision, Rotary has developed unique partnerships with 7 leading universities who host our Rotary Peace Centers.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 goal of the centers is to empower, educate, and increase the capacity of </a:t>
            </a:r>
            <a:r>
              <a:rPr lang="en-US" dirty="0" err="1"/>
              <a:t>peacebuilders</a:t>
            </a:r>
            <a:r>
              <a:rPr lang="en-US" dirty="0"/>
              <a:t> through rigorous academic training, practice, and global networking opportunities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And the fellowship helps fellows build the skills needed to act as leaders and catalysts for peace and conflict resolution in their communities and across the globe.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6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To serve this vision, Rotary has developed unique partnerships with 7 leading universities who host our Rotary Peace Centers.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 goal of the centers is to empower, educate, and increase the capacity of </a:t>
            </a:r>
            <a:r>
              <a:rPr lang="en-US" dirty="0" err="1"/>
              <a:t>peacebuilders</a:t>
            </a:r>
            <a:r>
              <a:rPr lang="en-US" dirty="0"/>
              <a:t> through rigorous academic training, practice, and global networking opportunities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And the fellowship helps fellows build the skills needed to act as leaders and catalysts for peace and conflict resolution in their communities and across the globe.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Currently there are </a:t>
            </a:r>
            <a:r>
              <a:rPr lang="en-US" b="1" dirty="0"/>
              <a:t>6 Rotary Peace Centers at seven universities</a:t>
            </a:r>
            <a:r>
              <a:rPr lang="en-US" dirty="0"/>
              <a:t>. </a:t>
            </a:r>
            <a:r>
              <a:rPr lang="en-US" b="1" dirty="0"/>
              <a:t>Five</a:t>
            </a:r>
            <a:r>
              <a:rPr lang="en-US" dirty="0"/>
              <a:t> of which offer </a:t>
            </a:r>
            <a:r>
              <a:rPr lang="en-US" b="1" dirty="0"/>
              <a:t>master </a:t>
            </a:r>
            <a:r>
              <a:rPr lang="en-US" dirty="0"/>
              <a:t>level degrees in a range of disciplines related to </a:t>
            </a:r>
            <a:r>
              <a:rPr lang="en-US" b="1" dirty="0"/>
              <a:t>peace and security</a:t>
            </a:r>
            <a:r>
              <a:rPr lang="en-US" dirty="0"/>
              <a:t>: </a:t>
            </a:r>
          </a:p>
          <a:p>
            <a:pPr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In the US, there is a joint program at Duke University and the University of North Carolina-Chapel Hill.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The other centers are located at: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University of Bradford, England,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Uppsala University in Sweden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International Christian University in Japan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 University of Queensland in Australia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is also a center at </a:t>
            </a:r>
            <a:r>
              <a:rPr lang="en-US" b="1" dirty="0"/>
              <a:t>Chulalongkorn University in Thailand </a:t>
            </a:r>
            <a:r>
              <a:rPr lang="en-US" dirty="0"/>
              <a:t>which hosts our 3 month certificate in peace and conflict studies. </a:t>
            </a:r>
          </a:p>
          <a:p>
            <a:pPr>
              <a:defRPr/>
            </a:pPr>
            <a:endParaRPr lang="en-US" altLang="en-US" dirty="0">
              <a:latin typeface="Arial" charset="0"/>
              <a:ea typeface="ヒラギノ角ゴ Pro W3" pitchFamily="-111" charset="-128"/>
            </a:endParaRPr>
          </a:p>
          <a:p>
            <a:pPr>
              <a:defRPr/>
            </a:pPr>
            <a:endParaRPr lang="en-US" altLang="en-US" dirty="0">
              <a:latin typeface="Arial" charset="0"/>
              <a:ea typeface="ヒラギノ角ゴ Pro W3" pitchFamily="-111" charset="-128"/>
            </a:endParaRPr>
          </a:p>
          <a:p>
            <a:pPr>
              <a:defRPr/>
            </a:pPr>
            <a:endParaRPr lang="en-US" altLang="en-US" dirty="0">
              <a:latin typeface="Georgia" pitchFamily="-111" charset="0"/>
              <a:ea typeface="ヒラギノ角ゴ Pro W3" pitchFamily="-11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1pPr>
            <a:lvl2pPr marL="37931725" indent="-374745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049EF60-4DA6-4377-8FA8-66E8820C7B9A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35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Se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seleccionan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hasta 100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Becarios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Rotary pro Paz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anualmente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para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obtener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un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título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maestría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o un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certificado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desarrollo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profesional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</a:t>
            </a:r>
            <a:r>
              <a:rPr lang="en-US" altLang="en-US" baseline="0" dirty="0">
                <a:latin typeface="Georgia" pitchFamily="18" charset="0"/>
                <a:ea typeface="ヒラギノ角ゴ Pro W3"/>
                <a:cs typeface="ヒラギノ角ゴ Pro W3"/>
              </a:rPr>
              <a:t> la Paz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.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Los dos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programas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fueron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creados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para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ofrecer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tanto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jóvenes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profesionales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aspirantes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como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profesionales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experimentados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con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variadas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oportunidades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educativas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para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avanzar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en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sus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carreras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en 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paz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y 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resolución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conflictos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.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Cada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año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, 50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becarios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son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asignados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a un programa de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maestría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que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dura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entre 15 y 24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meses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dependiendo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la Universidad.</a:t>
            </a: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Rotary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también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selecciona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hasta 50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becarios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para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participar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en el programa de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certificación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3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meses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que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se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lleva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cabo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dos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veces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al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año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1pPr>
            <a:lvl2pPr marL="37931725" indent="-374745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96D14ADB-27AF-485C-99A9-964577BFE40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05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beca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Rotary pro Paz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bastante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amplia</a:t>
            </a:r>
            <a:r>
              <a:rPr lang="en-US" altLang="en-US" baseline="0" dirty="0">
                <a:latin typeface="Georgia" pitchFamily="18" charset="0"/>
                <a:ea typeface="ヒラギノ角ゴ Pro W3"/>
                <a:cs typeface="ヒラギノ角ゴ Pro W3"/>
              </a:rPr>
              <a:t> y </a:t>
            </a:r>
            <a:r>
              <a:rPr lang="en-US" altLang="en-US" baseline="0" dirty="0" err="1">
                <a:latin typeface="Georgia" pitchFamily="18" charset="0"/>
                <a:ea typeface="ヒラギノ角ゴ Pro W3"/>
                <a:cs typeface="ヒラギノ角ゴ Pro W3"/>
              </a:rPr>
              <a:t>completa</a:t>
            </a:r>
            <a:endParaRPr lang="en-US" altLang="en-US" baseline="0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endParaRPr lang="en-US" altLang="en-US" dirty="0">
              <a:latin typeface="Georgia" pitchFamily="18" charset="0"/>
              <a:ea typeface="ヒラギノ角ゴ Pro W3"/>
              <a:cs typeface="ヒラギノ角ゴ Pro W3"/>
            </a:endParaRPr>
          </a:p>
          <a:p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El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financiamiento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beca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incluye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matrícula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,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alojamiento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y comida,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viajes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,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experiencia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campo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aplicada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y 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financiación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de la </a:t>
            </a:r>
            <a:r>
              <a:rPr lang="en-US" altLang="en-US" dirty="0" err="1">
                <a:latin typeface="Georgia" pitchFamily="18" charset="0"/>
                <a:ea typeface="ヒラギノ角ゴ Pro W3"/>
                <a:cs typeface="ヒラギノ角ゴ Pro W3"/>
              </a:rPr>
              <a:t>conferencia</a:t>
            </a:r>
            <a:r>
              <a:rPr lang="en-US" altLang="en-US" dirty="0">
                <a:latin typeface="Georgia" pitchFamily="18" charset="0"/>
                <a:ea typeface="ヒラギノ角ゴ Pro W3"/>
                <a:cs typeface="ヒラギノ角ゴ Pro W3"/>
              </a:rPr>
              <a:t> PROPAZ.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1pPr>
            <a:lvl2pPr marL="37931725" indent="-374745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B95521E3-19F5-40B1-8C6F-DAA1C3571CD0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32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A72-1987-4150-8F17-C56CFCDB8A6F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296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A72-1987-4150-8F17-C56CFCDB8A6F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437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Arial" pitchFamily="1" charset="0"/>
              <a:cs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5232FBC-3FB7-406A-AAF2-EAC62859ABEF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dirty="0">
                <a:latin typeface="Arial" pitchFamily="34" charset="0"/>
                <a:ea typeface="ＭＳ Ｐゴシック" pitchFamily="34" charset="-128"/>
              </a:rPr>
              <a:t>Fondo de Dotación, antes Fondo Permanente.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767" indent="-286064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257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1960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3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F83482-7038-4E5E-9C27-1505DED690C0}" type="slidenum">
              <a:rPr lang="en-US" altLang="es-MX" sz="1200">
                <a:solidFill>
                  <a:prstClr val="black"/>
                </a:solidFill>
              </a:rPr>
              <a:pPr/>
              <a:t>4</a:t>
            </a:fld>
            <a:endParaRPr lang="en-US" altLang="es-MX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dirty="0">
                <a:latin typeface="Arial" pitchFamily="34" charset="0"/>
                <a:ea typeface="ＭＳ Ｐゴシック" pitchFamily="34" charset="-128"/>
              </a:rPr>
              <a:t>Fondo de Dotación, antes Fondo Permanente.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767" indent="-286064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257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1960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3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F83482-7038-4E5E-9C27-1505DED690C0}" type="slidenum">
              <a:rPr lang="en-US" altLang="es-MX" sz="1200">
                <a:solidFill>
                  <a:prstClr val="black"/>
                </a:solidFill>
              </a:rPr>
              <a:pPr/>
              <a:t>5</a:t>
            </a:fld>
            <a:endParaRPr lang="en-US" altLang="es-MX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767" indent="-286064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257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1960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3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F83482-7038-4E5E-9C27-1505DED690C0}" type="slidenum">
              <a:rPr lang="en-US" altLang="es-MX" sz="1200">
                <a:solidFill>
                  <a:prstClr val="black"/>
                </a:solidFill>
              </a:rPr>
              <a:pPr/>
              <a:t>6</a:t>
            </a:fld>
            <a:endParaRPr lang="en-US" altLang="es-MX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2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4550" cy="3490912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767" indent="-286064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257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1960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3" indent="-228851" defTabSz="9328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7366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069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2772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0475" indent="-228851" defTabSz="932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F83482-7038-4E5E-9C27-1505DED690C0}" type="slidenum">
              <a:rPr lang="en-US" altLang="es-MX" sz="1200">
                <a:solidFill>
                  <a:prstClr val="black"/>
                </a:solidFill>
              </a:rPr>
              <a:pPr/>
              <a:t>7</a:t>
            </a:fld>
            <a:endParaRPr lang="en-US" altLang="es-MX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s-ES" dirty="0">
                <a:ea typeface="ヒラギノ角ゴ Pro W3" pitchFamily="-107" charset="-128"/>
              </a:rPr>
              <a:t>Hay muchas maneras de informar a los socios sobre La Fundación Rotaria. A continuación les hablaré sobre alguna de nuestras favoritas.</a:t>
            </a:r>
          </a:p>
          <a:p>
            <a:pPr defTabSz="932871">
              <a:defRPr/>
            </a:pPr>
            <a:endParaRPr lang="es-ES" dirty="0">
              <a:ea typeface="ヒラギノ角ゴ Pro W3" pitchFamily="-107" charset="-128"/>
            </a:endParaRPr>
          </a:p>
          <a:p>
            <a:pPr defTabSz="932871">
              <a:defRPr/>
            </a:pPr>
            <a:r>
              <a:rPr lang="es-ES" noProof="0" dirty="0"/>
              <a:t>Muestren videos sobre la Fundación.</a:t>
            </a:r>
            <a:r>
              <a:rPr lang="es-ES" baseline="0" noProof="0" dirty="0"/>
              <a:t> Para atraer a nuevos donantes, celebren una fiesta en sus hogares e inviten a sus amigos, familiares y demás socios del club que quizá estuvieran interesados en realizar contribuciones. Asegúrense de contar con suficientes folletos y formularios de contribución</a:t>
            </a:r>
            <a:r>
              <a:rPr lang="es-ES" noProof="0" dirty="0"/>
              <a:t>. Quizá también es buena idea invitar a algunos donantes para que expliquen a los presentes las razones por las que apoyan a la Fundación</a:t>
            </a:r>
            <a:r>
              <a:rPr lang="es-ES" baseline="0" noProof="0" dirty="0"/>
              <a:t> y ellos puedan motivarse.</a:t>
            </a:r>
            <a:endParaRPr lang="es-ES" noProof="0" dirty="0"/>
          </a:p>
          <a:p>
            <a:pPr defTabSz="932871">
              <a:defRPr/>
            </a:pPr>
            <a:endParaRPr lang="es-ES" dirty="0">
              <a:ea typeface="ヒラギノ角ゴ Pro W3" pitchFamily="-107" charset="-128"/>
            </a:endParaRPr>
          </a:p>
          <a:p>
            <a:pPr defTabSz="932871">
              <a:defRPr/>
            </a:pPr>
            <a:r>
              <a:rPr lang="es-ES" dirty="0">
                <a:ea typeface="ヒラギノ角ゴ Pro W3" pitchFamily="-107" charset="-128"/>
              </a:rPr>
              <a:t>Inviten a ex participantes de programas de LFR para que hablen durante una reunión del club sobre cómo esa experiencia transformó sus vidas y sus logros profesionales y humanitarios. Luego, dediquen unos minutos a informar a los socios sobre cómo esa persona disfrutó de esa oportunidad gracias a las contribuciones de los rotarios al Fondo Anual de la Fundación.</a:t>
            </a:r>
          </a:p>
          <a:p>
            <a:endParaRPr lang="es-ES" dirty="0">
              <a:ea typeface="ヒラギノ角ゴ Pro W3" pitchFamily="-107" charset="-128"/>
            </a:endParaRPr>
          </a:p>
          <a:p>
            <a:r>
              <a:rPr lang="es-ES" noProof="0" dirty="0"/>
              <a:t>Informen periódicamente a los donantes sobre el impacto de sus contribuciones</a:t>
            </a:r>
            <a:r>
              <a:rPr lang="es-ES" baseline="0" noProof="0" dirty="0"/>
              <a:t>. Las contribuciones a la Fundación constituyen una inversión en el futuro por lo que los contribuyentes, más que donantes, son inversionistas sociales.</a:t>
            </a:r>
          </a:p>
          <a:p>
            <a:endParaRPr lang="es-ES" noProof="0" dirty="0"/>
          </a:p>
          <a:p>
            <a:r>
              <a:rPr lang="es-ES" noProof="0" dirty="0"/>
              <a:t>Las historias personales de los donantes, beneficiarios y participantes en los proyectos financiados por subvenciones podrían tener un gran </a:t>
            </a:r>
            <a:r>
              <a:rPr lang="es-ES" noProof="0" dirty="0" err="1"/>
              <a:t>impacto.Creemos</a:t>
            </a:r>
            <a:r>
              <a:rPr lang="es-ES" noProof="0" dirty="0"/>
              <a:t> que una vez que los donantes</a:t>
            </a:r>
            <a:r>
              <a:rPr lang="es-ES" baseline="0" noProof="0" dirty="0"/>
              <a:t> comprenden el impacto de sus contribuciones, estarán más dispuestos a contribuir de nuevo</a:t>
            </a:r>
            <a:r>
              <a:rPr lang="es-ES" noProof="0" dirty="0"/>
              <a:t>. Los testimonios y las</a:t>
            </a:r>
            <a:r>
              <a:rPr lang="es-ES" baseline="0" noProof="0" dirty="0"/>
              <a:t> historias personales son magníficas herramientas que no solo informan, sino que inspiran a las personas a contribuir por primera vez o a elevar el nivel de sus donaciones a la Fundación</a:t>
            </a:r>
            <a:r>
              <a:rPr lang="es-ES" noProof="0" dirty="0"/>
              <a:t>.</a:t>
            </a:r>
          </a:p>
          <a:p>
            <a:endParaRPr lang="es-ES" noProof="0" dirty="0"/>
          </a:p>
          <a:p>
            <a:r>
              <a:rPr lang="es-ES" noProof="0" dirty="0"/>
              <a:t>Por último, brinden reconocimiento a los donantes que contribuyeron en el pasado</a:t>
            </a:r>
            <a:r>
              <a:rPr lang="es-ES" baseline="0" noProof="0" dirty="0"/>
              <a:t>, la gratitud es de suma importancia para alcanzar el apoyo continuo a Nuestra Fundación.  Aprovechen esta ocasión para informarles sobre los distintos niveles de contribución disponibles e inspirarles a contribuir a un nivel más elevado en el futuro.</a:t>
            </a:r>
            <a:endParaRPr lang="es-ES" noProof="0" dirty="0"/>
          </a:p>
          <a:p>
            <a:r>
              <a:rPr lang="es-ES" noProof="0" dirty="0"/>
              <a:t> 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687">
              <a:defRPr/>
            </a:pPr>
            <a:fld id="{0103E6AC-9C89-4C0F-BAD9-4DE6671DF204}" type="slidenum">
              <a:rPr lang="en-US" altLang="en-US">
                <a:solidFill>
                  <a:srgbClr val="000000"/>
                </a:solidFill>
                <a:ea typeface="ヒラギノ角ゴ Pro W3" pitchFamily="-84" charset="-128"/>
              </a:rPr>
              <a:pPr defTabSz="950687">
                <a:defRPr/>
              </a:pPr>
              <a:t>8</a:t>
            </a:fld>
            <a:endParaRPr lang="en-US" altLang="en-US">
              <a:solidFill>
                <a:srgbClr val="000000"/>
              </a:solidFill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90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Muchas veces nos preguntan qué podrían hacer los clubes para incrementar su apoyo a La</a:t>
            </a:r>
            <a:r>
              <a:rPr lang="es-ES" baseline="0" dirty="0"/>
              <a:t> Fundación Rotaria. A continuación les ofrecemos algunas ideas que podrían implementar en sus clubes.</a:t>
            </a:r>
          </a:p>
          <a:p>
            <a:endParaRPr lang="es-ES" baseline="0" dirty="0"/>
          </a:p>
          <a:p>
            <a:pPr defTabSz="932871">
              <a:defRPr/>
            </a:pPr>
            <a:r>
              <a:rPr lang="es-ES" baseline="0" dirty="0"/>
              <a:t>1. </a:t>
            </a:r>
            <a:r>
              <a:rPr lang="es-ES" dirty="0">
                <a:solidFill>
                  <a:srgbClr val="000000"/>
                </a:solidFill>
                <a:ea typeface="ヒラギノ角ゴ Pro W3" pitchFamily="-107" charset="-128"/>
              </a:rPr>
              <a:t>Lideren con el ejemplo y consideren la posibilidad de realizar su primera contribución a la Fundación a comienzos del año rotario. Mediante sus donaciones anuales a la Fundación, los rotarios demuestran su compromiso para con los necesitados y con el ideal de  “Dar de Sí antes de Pensar en Sí”. Además, les será más fácil solicitar contribuciones a otras personas cuando ustedes ya hayan hecho lo propio.  </a:t>
            </a:r>
          </a:p>
          <a:p>
            <a:endParaRPr lang="es-ES" dirty="0"/>
          </a:p>
          <a:p>
            <a:r>
              <a:rPr lang="es-ES" dirty="0"/>
              <a:t>2. Soliciten donaciones. La principal razón por las que los socios no apoyan a la Fundación es porque nadie se</a:t>
            </a:r>
            <a:r>
              <a:rPr lang="es-ES" baseline="0" dirty="0"/>
              <a:t> los ha pedido. No duden en solicitar a otras personas que contribuyan. Si ustedes les informan con anterioridad sobre el efecto benéfico que sus donaciones podría traer al mundo, seguramente estaría interesadas en colaborar.</a:t>
            </a:r>
          </a:p>
          <a:p>
            <a:r>
              <a:rPr lang="es-ES" baseline="0" dirty="0"/>
              <a:t>3. Organicen un evento de captación de fondos para La Fundación Rotaria. Un boteo, una carrera contra la Polio, etc.</a:t>
            </a:r>
          </a:p>
          <a:p>
            <a:endParaRPr lang="es-ES" baseline="0" dirty="0"/>
          </a:p>
          <a:p>
            <a:r>
              <a:rPr lang="es-ES" baseline="0" dirty="0"/>
              <a:t>4. Por último involúcrense y participen en un proyecto de La Fundación Rotaria. Una vez que los socios del club observen qué se puede lograr gracias a ésta, no dudarán en unirse a esta noble causa.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687">
              <a:defRPr/>
            </a:pPr>
            <a:fld id="{0103E6AC-9C89-4C0F-BAD9-4DE6671DF204}" type="slidenum">
              <a:rPr lang="en-US" altLang="en-US">
                <a:solidFill>
                  <a:srgbClr val="000000"/>
                </a:solidFill>
                <a:ea typeface="ヒラギノ角ゴ Pro W3" pitchFamily="-84" charset="-128"/>
              </a:rPr>
              <a:pPr defTabSz="950687">
                <a:defRPr/>
              </a:pPr>
              <a:t>9</a:t>
            </a:fld>
            <a:endParaRPr lang="en-US" altLang="en-US">
              <a:solidFill>
                <a:srgbClr val="000000"/>
              </a:solidFill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3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84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50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19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\\Users\ORSAN-mac\Desktop\carpeta%20sin%20ti&#769;tulo\Miguel%20Yga%20C\BECAS_ALVARO-OB-2018.mp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://www.google.com.mx/url?sa=i&amp;rct=j&amp;q=&amp;esrc=s&amp;source=images&amp;cd=&amp;cad=rja&amp;uact=8&amp;ved=0CAcQjRxqFQoTCKu31477_sYCFYl0PgodxXEOLQ&amp;url=http://www.veryicon.com/icons/business/financial/money-1.html&amp;ei=4g24Vas-ien5AcXjuegC&amp;bvm=bv.98717601,d.cWw&amp;psig=AFQjCNEiUCxs-ZzYK5SbMaQiU6FDQFpeWw&amp;ust=14382119033287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.mx/url?sa=i&amp;rct=j&amp;q=&amp;esrc=s&amp;source=images&amp;cd=&amp;cad=rja&amp;uact=8&amp;ved=0ahUKEwjCz4TvtJLOAhWG4CYKHSFiDVkQjRwIBw&amp;url=https://rcvalparaisobellavista.wordpress.com/tag/rotary-org/&amp;bvm=bv.128153897,d.eWE&amp;psig=AFQjCNEiM1-Zs6Q2qengWhovDt866D0uvw&amp;ust=14696665961789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368" y="3239916"/>
            <a:ext cx="4405821" cy="5859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2018 - 2019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4178299" y="5398887"/>
            <a:ext cx="4780573" cy="10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Miguel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Yga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Canavati</a:t>
            </a:r>
            <a:endParaRPr lang="en-US" sz="2400" b="1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Asistente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Coordinador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</a:p>
          <a:p>
            <a:pPr lvl="0" eaLnBrk="1" hangingPunct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La Fundación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Rotaria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Zona 25 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4368" y="1057795"/>
            <a:ext cx="40663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SEMINARIO DISTRITAL </a:t>
            </a:r>
          </a:p>
          <a:p>
            <a:pPr algn="just">
              <a:defRPr/>
            </a:pPr>
            <a:r>
              <a:rPr lang="en-US" sz="29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DE LA FUNDACION </a:t>
            </a:r>
            <a:r>
              <a:rPr lang="en-US" sz="2900" b="1" spc="-15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ROTARIA</a:t>
            </a:r>
          </a:p>
          <a:p>
            <a:pPr algn="just">
              <a:defRPr/>
            </a:pPr>
            <a:endParaRPr lang="en-US" sz="2900" b="1" spc="-15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just">
              <a:defRPr/>
            </a:pPr>
            <a:r>
              <a:rPr lang="en-US" sz="2900" b="1" spc="-150" smtClean="0">
                <a:solidFill>
                  <a:srgbClr val="FFFFFF"/>
                </a:solidFill>
                <a:latin typeface="Arial Narrow Bold"/>
                <a:cs typeface="Arial Narrow Bold"/>
              </a:rPr>
              <a:t>  </a:t>
            </a:r>
            <a:endParaRPr lang="en-US" sz="29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just">
              <a:defRPr/>
            </a:pPr>
            <a:r>
              <a:rPr lang="en-US" sz="37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Y CERTIFICACION DE </a:t>
            </a:r>
            <a:r>
              <a:rPr lang="en-US" sz="35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CLUBES DISTRITO 4130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505200"/>
            <a:ext cx="842772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Becas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Pro </a:t>
            </a:r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paz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Rotary y </a:t>
            </a:r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Exbecarios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5257800"/>
            <a:ext cx="662043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Picture 8" descr="C:\Users\cunnings\Desktop\2015 Peace Symposium photos\PeaceFellows all stars Sao Paulo\_G8A35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86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48000" y="5200472"/>
            <a:ext cx="579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schemeClr val="tx2"/>
                </a:solidFill>
              </a:rPr>
              <a:t>Miguel </a:t>
            </a:r>
            <a:r>
              <a:rPr lang="es-ES_tradnl" dirty="0" err="1">
                <a:solidFill>
                  <a:schemeClr val="tx2"/>
                </a:solidFill>
              </a:rPr>
              <a:t>Yga</a:t>
            </a:r>
            <a:r>
              <a:rPr lang="es-ES_tradnl" dirty="0">
                <a:solidFill>
                  <a:schemeClr val="tx2"/>
                </a:solidFill>
              </a:rPr>
              <a:t> </a:t>
            </a:r>
            <a:r>
              <a:rPr lang="es-ES_tradnl" dirty="0" err="1">
                <a:solidFill>
                  <a:schemeClr val="tx2"/>
                </a:solidFill>
              </a:rPr>
              <a:t>Canavati</a:t>
            </a:r>
            <a:endParaRPr lang="es-ES_tradnl" dirty="0">
              <a:solidFill>
                <a:schemeClr val="tx2"/>
              </a:solidFill>
            </a:endParaRPr>
          </a:p>
          <a:p>
            <a:pPr algn="r"/>
            <a:r>
              <a:rPr lang="es-ES_tradnl" dirty="0">
                <a:solidFill>
                  <a:schemeClr val="tx2"/>
                </a:solidFill>
              </a:rPr>
              <a:t>Asistente de la </a:t>
            </a:r>
          </a:p>
          <a:p>
            <a:pPr algn="r"/>
            <a:r>
              <a:rPr lang="es-ES_tradnl" dirty="0">
                <a:solidFill>
                  <a:schemeClr val="tx2"/>
                </a:solidFill>
              </a:rPr>
              <a:t>Coordinación de LFR zona 25 A</a:t>
            </a:r>
          </a:p>
        </p:txBody>
      </p:sp>
    </p:spTree>
    <p:extLst>
      <p:ext uri="{BB962C8B-B14F-4D97-AF65-F5344CB8AC3E}">
        <p14:creationId xmlns:p14="http://schemas.microsoft.com/office/powerpoint/2010/main" val="24700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800" b="1" dirty="0" err="1"/>
              <a:t>Visión</a:t>
            </a:r>
            <a:r>
              <a:rPr lang="en-US" sz="2800" b="1" dirty="0"/>
              <a:t> del programa de los Centros de Rotary pro Paz:</a:t>
            </a:r>
            <a:endParaRPr lang="en-US" altLang="en-US" sz="2800" dirty="0">
              <a:latin typeface="Georgia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48200" y="2096140"/>
            <a:ext cx="43434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algn="ctr">
              <a:spcAft>
                <a:spcPts val="30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El programa de Centros de Rotary pro Paz </a:t>
            </a:r>
            <a:r>
              <a:rPr lang="en-US" b="1" dirty="0" err="1">
                <a:solidFill>
                  <a:schemeClr val="accent1"/>
                </a:solidFill>
                <a:latin typeface="Arial Narrow" pitchFamily="34" charset="0"/>
              </a:rPr>
              <a:t>tiene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Narrow" pitchFamily="34" charset="0"/>
              </a:rPr>
              <a:t>una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Narrow" pitchFamily="34" charset="0"/>
              </a:rPr>
              <a:t>visión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 de </a:t>
            </a:r>
            <a:r>
              <a:rPr lang="en-US" b="1" dirty="0" err="1">
                <a:solidFill>
                  <a:schemeClr val="accent1"/>
                </a:solidFill>
                <a:latin typeface="Arial Narrow" pitchFamily="34" charset="0"/>
              </a:rPr>
              <a:t>paz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Narrow" pitchFamily="34" charset="0"/>
              </a:rPr>
              <a:t>sostenible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: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abarcando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una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red de “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constructores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” de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paz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y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líderes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comunitarios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dedicados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a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prevenir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y resolver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conflictos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en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toda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la </a:t>
            </a:r>
            <a:r>
              <a:rPr lang="en-US" dirty="0" err="1">
                <a:solidFill>
                  <a:schemeClr val="tx2"/>
                </a:solidFill>
                <a:latin typeface="Arial Narrow" pitchFamily="34" charset="0"/>
              </a:rPr>
              <a:t>comunidad</a:t>
            </a: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 global.</a:t>
            </a:r>
          </a:p>
        </p:txBody>
      </p:sp>
      <p:pic>
        <p:nvPicPr>
          <p:cNvPr id="18436" name="Picture 5" descr="C:\Users\cunnings\Desktop\PCDN ADS\20150604_BR_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11" y="2133600"/>
            <a:ext cx="434339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2272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2800" b="1" dirty="0" err="1"/>
              <a:t>Visión</a:t>
            </a:r>
            <a:r>
              <a:rPr lang="en-US" sz="2800" b="1" dirty="0"/>
              <a:t> del programa de los Centros de Rotary pro Paz:</a:t>
            </a:r>
            <a:endParaRPr lang="en-US" altLang="en-US" sz="2800" dirty="0">
              <a:latin typeface="Georgia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0" y="1166843"/>
            <a:ext cx="8077200" cy="1200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El programa de Centros de Rotary pro Paz se estableció en 2002 en honor a Paul Harris en el 50 aniversario de su muerte.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328" y="2650579"/>
            <a:ext cx="4118872" cy="38054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667000"/>
            <a:ext cx="1684760" cy="1663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4114800"/>
            <a:ext cx="2375907" cy="18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5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7087" y="152400"/>
            <a:ext cx="8229600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800" b="1" dirty="0" err="1">
                <a:latin typeface="Arial Narrow" pitchFamily="34" charset="0"/>
              </a:rPr>
              <a:t>Misión</a:t>
            </a:r>
            <a:r>
              <a:rPr lang="en-US" sz="2800" b="1" dirty="0">
                <a:latin typeface="Arial Narrow" pitchFamily="34" charset="0"/>
              </a:rPr>
              <a:t> de los Centro de Rotary PRO PAZ 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441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tx2"/>
                </a:solidFill>
                <a:latin typeface="Arial Narrow" pitchFamily="34" charset="0"/>
              </a:rPr>
              <a:t>Asociación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 con 7 </a:t>
            </a:r>
            <a:r>
              <a:rPr lang="en-US" sz="2400" b="1" dirty="0" err="1">
                <a:solidFill>
                  <a:schemeClr val="tx2"/>
                </a:solidFill>
                <a:latin typeface="Arial Narrow" pitchFamily="34" charset="0"/>
              </a:rPr>
              <a:t>universidades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 Narrow" pitchFamily="34" charset="0"/>
              </a:rPr>
              <a:t>líderes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 en el </a:t>
            </a:r>
            <a:r>
              <a:rPr lang="en-US" sz="2400" b="1" dirty="0" err="1">
                <a:solidFill>
                  <a:schemeClr val="tx2"/>
                </a:solidFill>
                <a:latin typeface="Arial Narrow" pitchFamily="34" charset="0"/>
              </a:rPr>
              <a:t>mundo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448056" y="1981200"/>
          <a:ext cx="8391144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6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7087" y="152400"/>
            <a:ext cx="8229600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800" b="1" dirty="0" err="1">
                <a:latin typeface="Arial Narrow" pitchFamily="34" charset="0"/>
              </a:rPr>
              <a:t>Misión</a:t>
            </a:r>
            <a:r>
              <a:rPr lang="en-US" sz="2800" b="1" dirty="0">
                <a:latin typeface="Arial Narrow" pitchFamily="34" charset="0"/>
              </a:rPr>
              <a:t> de los Centro de Rotary PRO PAZ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600" y="1231642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_tradnl" sz="2000" dirty="0">
                <a:solidFill>
                  <a:srgbClr val="001236"/>
                </a:solidFill>
              </a:rPr>
              <a:t>Para cumplir con esta visión, Rotary ha desarrollado alianzas únicas con 7 universidades líderes que albergan nuestros Centros de Rotary pro Paz.</a:t>
            </a:r>
          </a:p>
          <a:p>
            <a:pPr marL="342900" indent="-342900" algn="just">
              <a:buFont typeface="Arial"/>
              <a:buChar char="•"/>
            </a:pPr>
            <a:endParaRPr lang="es-ES_tradnl" sz="2000" dirty="0">
              <a:solidFill>
                <a:srgbClr val="001236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_tradnl" sz="2000" dirty="0">
                <a:solidFill>
                  <a:srgbClr val="001236"/>
                </a:solidFill>
              </a:rPr>
              <a:t>El objetivo de los centros es capacitar, educar y aumentar la capacidad de los constructores de la paz a través de una formación académica rigurosa, práctica y oportunidades de trabajo en red a nivel mundial.</a:t>
            </a:r>
          </a:p>
          <a:p>
            <a:pPr marL="342900" indent="-342900" algn="just">
              <a:buFont typeface="Arial"/>
              <a:buChar char="•"/>
            </a:pPr>
            <a:endParaRPr lang="es-ES_tradnl" sz="2000" dirty="0">
              <a:solidFill>
                <a:srgbClr val="001236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_tradnl" sz="2000" dirty="0">
                <a:solidFill>
                  <a:srgbClr val="001236"/>
                </a:solidFill>
              </a:rPr>
              <a:t>Y la confraternidad ayuda a los becarios a desarrollar las habilidades necesarias para actuar como líderes y catalizadores de la paz y la resolución de conflictos en sus comunidades y en todo el mundo.</a:t>
            </a:r>
          </a:p>
        </p:txBody>
      </p:sp>
    </p:spTree>
    <p:extLst>
      <p:ext uri="{BB962C8B-B14F-4D97-AF65-F5344CB8AC3E}">
        <p14:creationId xmlns:p14="http://schemas.microsoft.com/office/powerpoint/2010/main" val="24949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>
                <a:latin typeface="Arial Narrow" panose="020B0606020202030204" pitchFamily="34" charset="0"/>
              </a:rPr>
              <a:t>Rotary Peace Centers University Partners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  <p:pic>
        <p:nvPicPr>
          <p:cNvPr id="20483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6694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 b="1" dirty="0" err="1">
                <a:latin typeface="Arial Narrow" panose="020B0606020202030204" pitchFamily="34" charset="0"/>
              </a:rPr>
              <a:t>Opciones</a:t>
            </a:r>
            <a:r>
              <a:rPr lang="en-US" altLang="en-US" sz="2800" b="1" dirty="0">
                <a:latin typeface="Arial Narrow" panose="020B0606020202030204" pitchFamily="34" charset="0"/>
              </a:rPr>
              <a:t> de </a:t>
            </a:r>
            <a:r>
              <a:rPr lang="en-US" altLang="en-US" sz="2800" b="1" dirty="0" err="1">
                <a:latin typeface="Arial Narrow" panose="020B0606020202030204" pitchFamily="34" charset="0"/>
              </a:rPr>
              <a:t>las</a:t>
            </a:r>
            <a:r>
              <a:rPr lang="en-US" altLang="en-US" sz="2800" b="1" dirty="0"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>
                <a:latin typeface="Arial Narrow" panose="020B0606020202030204" pitchFamily="34" charset="0"/>
              </a:rPr>
              <a:t>Becas</a:t>
            </a:r>
            <a:r>
              <a:rPr lang="en-US" altLang="en-US" sz="2800" b="1" dirty="0">
                <a:latin typeface="Arial Narrow" panose="020B0606020202030204" pitchFamily="34" charset="0"/>
              </a:rPr>
              <a:t> de Rotary pro Paz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127760"/>
            <a:ext cx="8674100" cy="5334000"/>
          </a:xfr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900"/>
              </a:spcAft>
              <a:buFont typeface="Arial" pitchFamily="34" charset="0"/>
              <a:buNone/>
            </a:pP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Cada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año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spcAft>
                <a:spcPts val="900"/>
              </a:spcAft>
              <a:buFont typeface="Arial" pitchFamily="34" charset="0"/>
              <a:buNone/>
            </a:pP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	Hasta 100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becarios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paz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seleccionados</a:t>
            </a:r>
            <a:endParaRPr lang="en-US" altLang="en-US" sz="2400" b="1" dirty="0">
              <a:solidFill>
                <a:srgbClr val="001236"/>
              </a:solidFill>
              <a:latin typeface="Arial Narrow" panose="020B0606020202030204" pitchFamily="34" charset="0"/>
            </a:endParaRPr>
          </a:p>
          <a:p>
            <a:pPr marL="0" indent="0">
              <a:spcAft>
                <a:spcPts val="900"/>
              </a:spcAft>
              <a:buFont typeface="Arial" pitchFamily="34" charset="0"/>
              <a:buNone/>
            </a:pP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Programa de </a:t>
            </a: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maestria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:</a:t>
            </a:r>
          </a:p>
          <a:p>
            <a:pPr lvl="1">
              <a:spcAft>
                <a:spcPts val="900"/>
              </a:spcAft>
            </a:pP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Jóvenes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profesionales</a:t>
            </a:r>
            <a:endParaRPr lang="en-US" altLang="en-US" sz="2400" dirty="0">
              <a:solidFill>
                <a:srgbClr val="001236"/>
              </a:solidFill>
              <a:latin typeface="Arial Narrow" panose="020B0606020202030204" pitchFamily="34" charset="0"/>
            </a:endParaRPr>
          </a:p>
          <a:p>
            <a:pPr lvl="1">
              <a:spcAft>
                <a:spcPts val="900"/>
              </a:spcAft>
            </a:pP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Hasta 50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becarios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por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año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(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Aprox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10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por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centro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)</a:t>
            </a:r>
          </a:p>
          <a:p>
            <a:pPr lvl="1">
              <a:spcAft>
                <a:spcPts val="900"/>
              </a:spcAft>
            </a:pP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Curso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de 15-24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meses</a:t>
            </a:r>
            <a:endParaRPr lang="en-US" altLang="en-US" sz="2400" b="1" dirty="0">
              <a:solidFill>
                <a:srgbClr val="005DAA"/>
              </a:solidFill>
              <a:latin typeface="Arial Narrow" panose="020B0606020202030204" pitchFamily="34" charset="0"/>
            </a:endParaRPr>
          </a:p>
          <a:p>
            <a:pPr marL="0" indent="0">
              <a:spcAft>
                <a:spcPts val="900"/>
              </a:spcAft>
              <a:buFont typeface="Arial" pitchFamily="34" charset="0"/>
              <a:buNone/>
            </a:pP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Programa de </a:t>
            </a: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desarrollo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profesional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 (3 </a:t>
            </a:r>
            <a:r>
              <a:rPr lang="en-US" altLang="en-US" sz="2400" b="1" dirty="0" err="1">
                <a:solidFill>
                  <a:srgbClr val="005DAA"/>
                </a:solidFill>
                <a:latin typeface="Arial Narrow" panose="020B0606020202030204" pitchFamily="34" charset="0"/>
              </a:rPr>
              <a:t>meses</a:t>
            </a:r>
            <a:r>
              <a:rPr lang="en-US" altLang="en-US" sz="2400" b="1" dirty="0">
                <a:solidFill>
                  <a:srgbClr val="005DAA"/>
                </a:solidFill>
                <a:latin typeface="Arial Narrow" panose="020B0606020202030204" pitchFamily="34" charset="0"/>
              </a:rPr>
              <a:t>):</a:t>
            </a:r>
          </a:p>
          <a:p>
            <a:pPr lvl="1">
              <a:spcAft>
                <a:spcPts val="900"/>
              </a:spcAft>
            </a:pP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Profesionales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experimentados</a:t>
            </a:r>
            <a:endParaRPr lang="en-US" altLang="en-US" sz="2400" dirty="0">
              <a:solidFill>
                <a:srgbClr val="001236"/>
              </a:solidFill>
              <a:latin typeface="Arial Narrow" panose="020B0606020202030204" pitchFamily="34" charset="0"/>
            </a:endParaRPr>
          </a:p>
          <a:p>
            <a:pPr lvl="1">
              <a:spcAft>
                <a:spcPts val="900"/>
              </a:spcAft>
            </a:pP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Hasta 50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becarios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por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año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(25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por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sesión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)</a:t>
            </a:r>
          </a:p>
          <a:p>
            <a:pPr lvl="1">
              <a:spcAft>
                <a:spcPts val="900"/>
              </a:spcAft>
            </a:pP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Curso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de 3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meses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, 2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sesiones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por</a:t>
            </a:r>
            <a:r>
              <a:rPr lang="en-US" altLang="en-US" sz="2400" dirty="0">
                <a:solidFill>
                  <a:srgbClr val="00123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solidFill>
                  <a:srgbClr val="001236"/>
                </a:solidFill>
                <a:latin typeface="Arial Narrow" panose="020B0606020202030204" pitchFamily="34" charset="0"/>
              </a:rPr>
              <a:t>año</a:t>
            </a:r>
            <a:endParaRPr lang="en-US" altLang="en-US" sz="2000" dirty="0">
              <a:solidFill>
                <a:srgbClr val="001236"/>
              </a:solidFill>
              <a:latin typeface="Georgia" pitchFamily="18" charset="0"/>
            </a:endParaRPr>
          </a:p>
        </p:txBody>
      </p:sp>
      <p:pic>
        <p:nvPicPr>
          <p:cNvPr id="21508" name="Picture 5" descr="C:\Users\cunnings\Desktop\PCDN ADS\11987187_886582514765289_1326587678470032009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0668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8315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>
                <a:latin typeface="Georgia" pitchFamily="18" charset="0"/>
              </a:rPr>
              <a:t>Fellowship Funding</a:t>
            </a:r>
            <a:endParaRPr lang="en-US" altLang="en-US" sz="2400">
              <a:latin typeface="Georgia" pitchFamily="18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313384" y="1473200"/>
            <a:ext cx="451723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altLang="en-US" sz="2600" b="1" dirty="0" err="1">
                <a:solidFill>
                  <a:srgbClr val="005DAA"/>
                </a:solidFill>
                <a:latin typeface="Georgia" pitchFamily="18" charset="0"/>
                <a:ea typeface="Osaka"/>
                <a:cs typeface="Osaka"/>
              </a:rPr>
              <a:t>Promedio</a:t>
            </a:r>
            <a:r>
              <a:rPr lang="en-US" altLang="en-US" sz="2600" b="1" dirty="0">
                <a:solidFill>
                  <a:srgbClr val="005DAA"/>
                </a:solidFill>
                <a:latin typeface="Georgia" pitchFamily="18" charset="0"/>
                <a:ea typeface="Osaka"/>
                <a:cs typeface="Osaka"/>
              </a:rPr>
              <a:t> total de </a:t>
            </a:r>
            <a:r>
              <a:rPr lang="en-US" altLang="en-US" sz="2600" b="1" dirty="0" err="1">
                <a:solidFill>
                  <a:srgbClr val="005DAA"/>
                </a:solidFill>
                <a:latin typeface="Georgia" pitchFamily="18" charset="0"/>
                <a:ea typeface="Osaka"/>
                <a:cs typeface="Osaka"/>
              </a:rPr>
              <a:t>fondos</a:t>
            </a:r>
            <a:endParaRPr lang="en-US" altLang="en-US" sz="800" dirty="0">
              <a:solidFill>
                <a:srgbClr val="697D8F"/>
              </a:solidFill>
              <a:latin typeface="Georgia" pitchFamily="18" charset="0"/>
              <a:ea typeface="Osaka"/>
              <a:cs typeface="Osaka"/>
            </a:endParaRPr>
          </a:p>
          <a:p>
            <a:pPr algn="ctr" eaLnBrk="1" hangingPunct="1"/>
            <a:endParaRPr lang="en-US" altLang="en-US" sz="2000" dirty="0">
              <a:solidFill>
                <a:srgbClr val="697D8F"/>
              </a:solidFill>
              <a:latin typeface="Georgia" pitchFamily="18" charset="0"/>
              <a:ea typeface="Osaka"/>
              <a:cs typeface="Osaka"/>
            </a:endParaRPr>
          </a:p>
          <a:p>
            <a:pPr algn="ctr" eaLnBrk="1" hangingPunct="1"/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Becas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 de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maestría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:    $ 80,000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Beca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 de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Certificado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  <a:ea typeface="Osaka"/>
                <a:cs typeface="Osaka"/>
              </a:rPr>
              <a:t>: $ 11,000</a:t>
            </a:r>
            <a:endParaRPr lang="en-US" altLang="en-US" sz="1800" b="1" dirty="0">
              <a:solidFill>
                <a:srgbClr val="697D8F"/>
              </a:solidFill>
              <a:latin typeface="Georgia" pitchFamily="18" charset="0"/>
              <a:ea typeface="Osaka"/>
              <a:cs typeface="Osaka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2971800"/>
            <a:ext cx="4114800" cy="2895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800" u="sng" dirty="0"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ja-JP" sz="2200" b="1" dirty="0">
                <a:solidFill>
                  <a:srgbClr val="005DAA"/>
                </a:solidFill>
                <a:latin typeface="Georgia" pitchFamily="18" charset="0"/>
              </a:rPr>
              <a:t>Programa de </a:t>
            </a:r>
            <a:r>
              <a:rPr lang="en-US" altLang="ja-JP" sz="2200" b="1" dirty="0" err="1">
                <a:solidFill>
                  <a:srgbClr val="005DAA"/>
                </a:solidFill>
                <a:latin typeface="Georgia" pitchFamily="18" charset="0"/>
              </a:rPr>
              <a:t>Maestría</a:t>
            </a:r>
            <a:endParaRPr lang="en-US" altLang="ja-JP" sz="2200" b="1" dirty="0">
              <a:solidFill>
                <a:srgbClr val="005DAA"/>
              </a:solidFill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ja-JP" sz="2200" b="1" dirty="0" err="1">
                <a:solidFill>
                  <a:srgbClr val="005DAA"/>
                </a:solidFill>
                <a:latin typeface="Georgia" pitchFamily="18" charset="0"/>
              </a:rPr>
              <a:t>incluye</a:t>
            </a:r>
            <a:endParaRPr lang="en-US" altLang="ja-JP" sz="2200" b="1" dirty="0">
              <a:solidFill>
                <a:srgbClr val="005DAA"/>
              </a:solidFill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en-US" sz="800" b="1" dirty="0"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Matrícula</a:t>
            </a:r>
            <a:endParaRPr lang="en-US" altLang="en-US" sz="2000" dirty="0">
              <a:solidFill>
                <a:srgbClr val="697D8F"/>
              </a:solidFill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Alojamiento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y comida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Viaje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hacia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y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desde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el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país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de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estudio</a:t>
            </a:r>
            <a:endParaRPr lang="en-US" altLang="en-US" sz="2000" dirty="0">
              <a:solidFill>
                <a:srgbClr val="697D8F"/>
              </a:solidFill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Financiamiento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de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pasantías</a:t>
            </a:r>
            <a:endParaRPr lang="en-US" altLang="en-US" sz="2000" dirty="0">
              <a:solidFill>
                <a:srgbClr val="697D8F"/>
              </a:solidFill>
              <a:latin typeface="Georgia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Fondos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de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conferencia</a:t>
            </a:r>
            <a:r>
              <a:rPr lang="en-US" altLang="en-US" sz="2000" dirty="0">
                <a:solidFill>
                  <a:srgbClr val="697D8F"/>
                </a:solidFill>
                <a:latin typeface="Georgia" pitchFamily="18" charset="0"/>
              </a:rPr>
              <a:t> / </a:t>
            </a:r>
            <a:r>
              <a:rPr lang="en-US" altLang="en-US" sz="2000" dirty="0" err="1">
                <a:solidFill>
                  <a:srgbClr val="697D8F"/>
                </a:solidFill>
                <a:latin typeface="Georgia" pitchFamily="18" charset="0"/>
              </a:rPr>
              <a:t>investigación</a:t>
            </a:r>
            <a:endParaRPr lang="en-US" altLang="en-US" sz="2000" dirty="0">
              <a:latin typeface="Arial Narrow" pitchFamily="34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800601" y="3175000"/>
            <a:ext cx="4114800" cy="22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33CC"/>
                </a:solidFill>
                <a:latin typeface="Georgia" pitchFamily="18" charset="0"/>
                <a:ea typeface="Osaka"/>
                <a:cs typeface="Osaka"/>
              </a:rPr>
              <a:t> Programa de </a:t>
            </a:r>
            <a:r>
              <a:rPr lang="en-US" altLang="en-US" sz="2000" b="1" dirty="0" err="1">
                <a:solidFill>
                  <a:srgbClr val="0033CC"/>
                </a:solidFill>
                <a:latin typeface="Georgia" pitchFamily="18" charset="0"/>
                <a:ea typeface="Osaka"/>
                <a:cs typeface="Osaka"/>
              </a:rPr>
              <a:t>Certificación</a:t>
            </a:r>
            <a:endParaRPr lang="en-US" altLang="en-US" sz="2000" b="1" dirty="0">
              <a:solidFill>
                <a:srgbClr val="0033CC"/>
              </a:solidFill>
              <a:latin typeface="Georgia" pitchFamily="18" charset="0"/>
              <a:ea typeface="Osaka"/>
              <a:cs typeface="Osaka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altLang="en-US" sz="2000" b="1" dirty="0">
                <a:solidFill>
                  <a:srgbClr val="0033CC"/>
                </a:solidFill>
                <a:latin typeface="Georgia" pitchFamily="18" charset="0"/>
                <a:ea typeface="Osaka"/>
                <a:cs typeface="Osaka"/>
              </a:rPr>
              <a:t>   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Matrícula</a:t>
            </a:r>
            <a:endParaRPr lang="en-US" altLang="en-US" sz="2000" dirty="0">
              <a:latin typeface="Georgia" pitchFamily="18" charset="0"/>
              <a:ea typeface="Osaka"/>
              <a:cs typeface="Osaka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      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Alojamiento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en el campus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      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Materiales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del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curso</a:t>
            </a:r>
            <a:endParaRPr lang="en-US" altLang="en-US" sz="2000" dirty="0">
              <a:latin typeface="Georgia" pitchFamily="18" charset="0"/>
              <a:ea typeface="Osaka"/>
              <a:cs typeface="Osaka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      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Seguro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de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viaje</a:t>
            </a:r>
            <a:endParaRPr lang="en-US" altLang="en-US" sz="2000" dirty="0">
              <a:latin typeface="Georgia" pitchFamily="18" charset="0"/>
              <a:ea typeface="Osaka"/>
              <a:cs typeface="Osaka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      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Viaje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hacia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y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desde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Bangkok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      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Gastos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de </a:t>
            </a:r>
            <a:r>
              <a:rPr lang="en-US" altLang="en-US" sz="2000" dirty="0" err="1">
                <a:latin typeface="Georgia" pitchFamily="18" charset="0"/>
                <a:ea typeface="Osaka"/>
                <a:cs typeface="Osaka"/>
              </a:rPr>
              <a:t>estudio</a:t>
            </a:r>
            <a:r>
              <a:rPr lang="en-US" altLang="en-US" sz="2000" dirty="0">
                <a:latin typeface="Georgia" pitchFamily="18" charset="0"/>
                <a:ea typeface="Osaka"/>
                <a:cs typeface="Osaka"/>
              </a:rPr>
              <a:t> de campo</a:t>
            </a:r>
            <a:endParaRPr lang="en-US" altLang="en-US" sz="2000" dirty="0">
              <a:latin typeface="Arial Narrow" pitchFamily="34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6603503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Tomar</a:t>
            </a:r>
            <a:r>
              <a:rPr lang="en-US" sz="2800" b="1" dirty="0"/>
              <a:t> </a:t>
            </a:r>
            <a:r>
              <a:rPr lang="en-US" sz="2800" b="1" dirty="0" err="1"/>
              <a:t>accion</a:t>
            </a:r>
            <a:endParaRPr lang="en-US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2819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Reclutar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ayudar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a los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solicitantes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becas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Rotary pro Paz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calificados</a:t>
            </a:r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Anuncie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Beca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Rotary pro Paz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Apoye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el programa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alentando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a su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distrito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a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convertirse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en un  Distrito de “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Constructores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Paz”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Apoyar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Iniciativa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Donaciones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Centros de Rotary pro Paz Mayor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Unirse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al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Grupo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Acción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Rotaria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por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la Paz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6" name="Picture 8" descr="Duke Class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" y="4876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odfrey at UN II- 041UQ gra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4876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876800"/>
            <a:ext cx="274892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257" y="122063"/>
            <a:ext cx="1391543" cy="17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3" y="352988"/>
            <a:ext cx="3630259" cy="13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31960" y="52675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dirty="0">
                <a:solidFill>
                  <a:srgbClr val="FFFFFF"/>
                </a:solidFill>
              </a:rPr>
              <a:t>Encontrar lo que uno quiere hacer y asegurar una oportunidad para hacerlo, </a:t>
            </a:r>
          </a:p>
          <a:p>
            <a:pPr algn="r"/>
            <a:r>
              <a:rPr lang="es-ES_tradnl" dirty="0">
                <a:solidFill>
                  <a:srgbClr val="FFFFFF"/>
                </a:solidFill>
              </a:rPr>
              <a:t>es la clave de la felicidad.</a:t>
            </a:r>
          </a:p>
          <a:p>
            <a:pPr algn="r"/>
            <a:r>
              <a:rPr lang="es-ES_tradnl" b="1" dirty="0">
                <a:solidFill>
                  <a:srgbClr val="FFFF00"/>
                </a:solidFill>
              </a:rPr>
              <a:t>-John Dewey</a:t>
            </a:r>
            <a:r>
              <a:rPr lang="es-ES_tradnl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Imagen 6" descr="HOPD DÍA 2-72.jp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23977"/>
          </a:xfrm>
          <a:prstGeom prst="rect">
            <a:avLst/>
          </a:prstGeom>
        </p:spPr>
      </p:pic>
      <p:pic>
        <p:nvPicPr>
          <p:cNvPr id="12" name="Imagen 11" descr="HOPD DÍA 2-7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62" y1="74733" x2="962" y2="74733"/>
                        <a14:backgroundMark x1="2885" y1="69039" x2="2885" y2="69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907" y="1287775"/>
            <a:ext cx="866476" cy="116908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889760" y="4840830"/>
            <a:ext cx="706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dirty="0">
                <a:solidFill>
                  <a:srgbClr val="FFFFFF"/>
                </a:solidFill>
              </a:rPr>
              <a:t>Encontrar lo que uno quiere hacer </a:t>
            </a:r>
          </a:p>
          <a:p>
            <a:pPr algn="r"/>
            <a:r>
              <a:rPr lang="es-ES_tradnl" sz="2400" dirty="0">
                <a:solidFill>
                  <a:srgbClr val="FFFFFF"/>
                </a:solidFill>
              </a:rPr>
              <a:t>y asegurar una oportunidad para hacerlo, </a:t>
            </a:r>
          </a:p>
          <a:p>
            <a:pPr algn="r"/>
            <a:r>
              <a:rPr lang="es-ES_tradnl" sz="2400" dirty="0">
                <a:solidFill>
                  <a:srgbClr val="FFFFFF"/>
                </a:solidFill>
              </a:rPr>
              <a:t>es la clave de la felicidad.</a:t>
            </a:r>
          </a:p>
          <a:p>
            <a:pPr algn="r"/>
            <a:r>
              <a:rPr lang="es-ES_tradnl" sz="2400" b="1" dirty="0">
                <a:solidFill>
                  <a:srgbClr val="FFFF00"/>
                </a:solidFill>
              </a:rPr>
              <a:t>-John Dewey</a:t>
            </a:r>
            <a:r>
              <a:rPr lang="es-ES_tradnl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2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14905" y="1433140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Fondos de LFR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Fondo Anual 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Fondo de Dotacion y Fondo Polioplus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Oportunidades de Servicio con LFR ( ideas y Areas )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Programa de Becas Propaz  de LFR 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R" sz="2400" dirty="0">
                <a:solidFill>
                  <a:srgbClr val="585858"/>
                </a:solidFill>
                <a:latin typeface="Arial"/>
                <a:cs typeface="Arial"/>
              </a:rPr>
              <a:t>Tomar acción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R" sz="240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CR" sz="2400" dirty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CR" sz="3600" b="1" dirty="0">
                <a:solidFill>
                  <a:schemeClr val="bg1"/>
                </a:solidFill>
                <a:latin typeface="Arial Narrow Bold" pitchFamily="-8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F61BD0-5996-6C47-9F8D-6E4429D7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/>
              <a:t>VIDEO  BECARIOS DE  ESC. TECNICA ALVARO OBREGON</a:t>
            </a:r>
          </a:p>
        </p:txBody>
      </p:sp>
      <p:sp>
        <p:nvSpPr>
          <p:cNvPr id="5" name="Botón de acción: Hacia delante o Siguiente 4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15CE7EBE-A9B0-0B49-A800-8C07563EB046}"/>
              </a:ext>
            </a:extLst>
          </p:cNvPr>
          <p:cNvSpPr/>
          <p:nvPr/>
        </p:nvSpPr>
        <p:spPr>
          <a:xfrm>
            <a:off x="3383280" y="3596640"/>
            <a:ext cx="1341120" cy="67056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91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 bwMode="auto">
          <a:xfrm>
            <a:off x="420160" y="166871"/>
            <a:ext cx="8903455" cy="8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latin typeface="Arial Narrow" pitchFamily="34" charset="0"/>
              </a:rPr>
              <a:t>TRES FONDOS PARA HACER EL BIEN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8"/>
          <a:stretch/>
        </p:blipFill>
        <p:spPr>
          <a:xfrm>
            <a:off x="2167998" y="1118008"/>
            <a:ext cx="6920877" cy="523871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193993" y="2143150"/>
            <a:ext cx="6964165" cy="3307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6931547" y="5670327"/>
            <a:ext cx="1933470" cy="510986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400" eaLnBrk="1" hangingPunct="1">
              <a:buFontTx/>
              <a:buNone/>
              <a:defRPr/>
            </a:pPr>
            <a:r>
              <a:rPr lang="en-US" sz="1200" b="1" kern="0" dirty="0">
                <a:solidFill>
                  <a:srgbClr val="FFFFFF"/>
                </a:solidFill>
                <a:latin typeface="Georgia" pitchFamily="18" charset="0"/>
                <a:cs typeface="Arial"/>
              </a:rPr>
              <a:t>Fondo de Dotación</a:t>
            </a:r>
          </a:p>
          <a:p>
            <a:pPr marL="0" indent="0" algn="ctr" defTabSz="914400" eaLnBrk="1" hangingPunct="1">
              <a:buFontTx/>
              <a:buNone/>
              <a:defRPr/>
            </a:pPr>
            <a:r>
              <a:rPr lang="en-US" sz="1200" kern="0" dirty="0">
                <a:solidFill>
                  <a:srgbClr val="FFFFFF"/>
                </a:solidFill>
                <a:latin typeface="Georgia" pitchFamily="18" charset="0"/>
                <a:cs typeface="Arial"/>
              </a:rPr>
              <a:t>Para asegurar  el futuro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336270" y="5354996"/>
            <a:ext cx="2127345" cy="973829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914400" eaLnBrk="1" hangingPunct="1">
              <a:buFontTx/>
              <a:buNone/>
              <a:defRPr/>
            </a:pPr>
            <a:r>
              <a:rPr lang="en-US" sz="2000" b="1" kern="0" dirty="0">
                <a:solidFill>
                  <a:srgbClr val="FFFF00"/>
                </a:solidFill>
                <a:latin typeface="Georgia" pitchFamily="18" charset="0"/>
                <a:cs typeface="Arial"/>
              </a:rPr>
              <a:t>Fondo Anual</a:t>
            </a:r>
          </a:p>
          <a:p>
            <a:pPr algn="ctr" defTabSz="914400" eaLnBrk="1" hangingPunct="1">
              <a:buFontTx/>
              <a:buNone/>
              <a:defRPr/>
            </a:pPr>
            <a:r>
              <a:rPr lang="en-US" sz="1600" kern="0" dirty="0">
                <a:solidFill>
                  <a:srgbClr val="FFFFFF"/>
                </a:solidFill>
                <a:latin typeface="Georgia" pitchFamily="18" charset="0"/>
                <a:cs typeface="Arial"/>
              </a:rPr>
              <a:t>Para apoyar </a:t>
            </a:r>
          </a:p>
          <a:p>
            <a:pPr algn="ctr" defTabSz="914400" eaLnBrk="1" hangingPunct="1">
              <a:buFontTx/>
              <a:buNone/>
              <a:defRPr/>
            </a:pPr>
            <a:r>
              <a:rPr lang="en-US" sz="1600" kern="0" dirty="0">
                <a:solidFill>
                  <a:srgbClr val="FFFFFF"/>
                </a:solidFill>
                <a:latin typeface="Georgia" pitchFamily="18" charset="0"/>
                <a:cs typeface="Arial"/>
              </a:rPr>
              <a:t>proyectos presentes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27084" y="5489111"/>
            <a:ext cx="1820803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1400" b="1" kern="0" dirty="0">
                <a:solidFill>
                  <a:schemeClr val="bg1"/>
                </a:solidFill>
                <a:latin typeface="Georgia" pitchFamily="18" charset="0"/>
              </a:rPr>
              <a:t>Fondo PolioPlus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sz="1400" kern="0" dirty="0">
                <a:solidFill>
                  <a:schemeClr val="bg1"/>
                </a:solidFill>
                <a:latin typeface="Georgia" pitchFamily="18" charset="0"/>
              </a:rPr>
              <a:t>End Polio Now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sz="1100" kern="0" dirty="0">
                <a:solidFill>
                  <a:schemeClr val="bg1"/>
                </a:solidFill>
                <a:latin typeface="Georgia" pitchFamily="18" charset="0"/>
              </a:rPr>
              <a:t>(Pongamos Fin a la Polio)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40670" y="2084967"/>
            <a:ext cx="1872628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/>
              <a:t>COMPROMISO</a:t>
            </a:r>
          </a:p>
          <a:p>
            <a:pPr algn="ctr"/>
            <a:r>
              <a:rPr lang="es-ES_tradnl" dirty="0"/>
              <a:t>DE APORTACION</a:t>
            </a:r>
            <a:br>
              <a:rPr lang="es-ES_tradnl" dirty="0"/>
            </a:br>
            <a:r>
              <a:rPr lang="es-ES_tradnl" dirty="0"/>
              <a:t>A LFR</a:t>
            </a:r>
          </a:p>
          <a:p>
            <a:pPr algn="ctr"/>
            <a:endParaRPr lang="es-ES_tradnl" dirty="0"/>
          </a:p>
          <a:p>
            <a:pPr algn="ctr"/>
            <a:endParaRPr lang="es-ES_tradnl" b="1" dirty="0"/>
          </a:p>
          <a:p>
            <a:pPr algn="ctr"/>
            <a:r>
              <a:rPr lang="es-ES_tradnl" sz="2800" b="1" dirty="0"/>
              <a:t>$ 140  USD </a:t>
            </a:r>
          </a:p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POR CADA SOCIO</a:t>
            </a:r>
          </a:p>
          <a:p>
            <a:pPr algn="ctr"/>
            <a:r>
              <a:rPr lang="es-ES_tradnl" dirty="0"/>
              <a:t>ROTARIO</a:t>
            </a:r>
          </a:p>
        </p:txBody>
      </p:sp>
    </p:spTree>
    <p:extLst>
      <p:ext uri="{BB962C8B-B14F-4D97-AF65-F5344CB8AC3E}">
        <p14:creationId xmlns:p14="http://schemas.microsoft.com/office/powerpoint/2010/main" val="201603880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z="2800" dirty="0">
                <a:latin typeface="Arial Narrow" pitchFamily="34" charset="0"/>
              </a:rPr>
              <a:t>Fondos para aportar a La Fundación Rotaria</a:t>
            </a:r>
            <a:endParaRPr lang="en-US" altLang="es-MX" sz="2800" dirty="0">
              <a:latin typeface="Arial Narrow" pitchFamily="34" charset="0"/>
            </a:endParaRPr>
          </a:p>
        </p:txBody>
      </p:sp>
      <p:pic>
        <p:nvPicPr>
          <p:cNvPr id="10" name="Picture 3" descr="\\MARTIN\paso\Distrito 4130 2013-2014\JFMM\Seminario LFR\end-polio-no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160" y="4650769"/>
            <a:ext cx="1161039" cy="13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668482" y="2914653"/>
            <a:ext cx="2215570" cy="1045183"/>
            <a:chOff x="5334000" y="263737"/>
            <a:chExt cx="2810448" cy="1832901"/>
          </a:xfrm>
        </p:grpSpPr>
        <p:pic>
          <p:nvPicPr>
            <p:cNvPr id="12" name="Picture 6" descr="\\MARTIN\paso\Distrito 4130 2013-2014\JFMM\Seminario LFR\Logo The Permanent Fund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63737"/>
              <a:ext cx="2810448" cy="183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\\MARTIN\paso\Distrito 4130 2013-2014\JFMM\Seminario LFR\Logo The Permanent Fund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55919" y="381000"/>
              <a:ext cx="232040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5459690" y="457201"/>
              <a:ext cx="2328903" cy="701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Endowment</a:t>
              </a:r>
              <a:endParaRPr lang="es-MX" sz="2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2524337" y="2082641"/>
            <a:ext cx="1013520" cy="619769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524337" y="3314701"/>
            <a:ext cx="101352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524341" y="3866099"/>
            <a:ext cx="1013521" cy="763053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5954482" y="2356461"/>
            <a:ext cx="843416" cy="325027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6030687" y="3257551"/>
            <a:ext cx="775329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868882" y="2518972"/>
            <a:ext cx="1605646" cy="85039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Calibri"/>
                <a:ea typeface="+mn-ea"/>
              </a:rPr>
              <a:t>Sistema</a:t>
            </a:r>
            <a:endParaRPr lang="en-US" sz="2800" b="1" kern="0" dirty="0">
              <a:solidFill>
                <a:srgbClr val="000000"/>
              </a:solidFill>
              <a:latin typeface="Calibri"/>
              <a:ea typeface="+mn-ea"/>
            </a:endParaRPr>
          </a:p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/>
                <a:ea typeface="+mn-ea"/>
              </a:rPr>
              <a:t>SHARE 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996707" y="3381515"/>
            <a:ext cx="2227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7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s-MX" b="1" kern="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Utilidades</a:t>
            </a:r>
            <a:r>
              <a:rPr lang="en-US" altLang="es-MX" b="1" kern="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 </a:t>
            </a:r>
            <a:r>
              <a:rPr lang="en-US" altLang="es-MX" b="1" kern="0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</a:rPr>
              <a:t>desembolsables</a:t>
            </a:r>
            <a:endParaRPr lang="en-US" altLang="es-MX" b="1" kern="0" dirty="0">
              <a:solidFill>
                <a:prstClr val="black">
                  <a:lumMod val="75000"/>
                  <a:lumOff val="25000"/>
                </a:prstClr>
              </a:solidFill>
              <a:ea typeface="+mn-ea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485" y="1646805"/>
            <a:ext cx="2215571" cy="10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3733796" y="3894971"/>
            <a:ext cx="169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s-MX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Fondo</a:t>
            </a:r>
            <a:r>
              <a:rPr lang="en-US" alt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 </a:t>
            </a:r>
            <a:r>
              <a:rPr lang="en-US" altLang="es-MX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Dotación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29" name="Picture 2" descr="http://www.veryicon.com/icon/png/Business/Financial/Money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32" y="251172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7 Rectángulo">
            <a:extLst>
              <a:ext uri="{FF2B5EF4-FFF2-40B4-BE49-F238E27FC236}">
                <a16:creationId xmlns:a16="http://schemas.microsoft.com/office/drawing/2014/main" xmlns="" id="{B1A41EF9-C348-554B-A113-4E0F500666A3}"/>
              </a:ext>
            </a:extLst>
          </p:cNvPr>
          <p:cNvSpPr/>
          <p:nvPr/>
        </p:nvSpPr>
        <p:spPr>
          <a:xfrm>
            <a:off x="3724620" y="6043457"/>
            <a:ext cx="176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s-MX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Fondo</a:t>
            </a:r>
            <a:r>
              <a:rPr lang="en-US" alt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 </a:t>
            </a:r>
            <a:r>
              <a:rPr lang="en-US" altLang="es-MX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Polioplus</a:t>
            </a:r>
            <a:endParaRPr lang="es-MX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363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z="2800" dirty="0">
                <a:latin typeface="Arial Narrow" pitchFamily="34" charset="0"/>
              </a:rPr>
              <a:t>Fondos para aportar a La Fundación Rotaria</a:t>
            </a:r>
            <a:endParaRPr lang="en-US" altLang="es-MX" sz="2800" dirty="0">
              <a:latin typeface="Arial Narrow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10" y="1834105"/>
            <a:ext cx="2387763" cy="13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47357" y="1286118"/>
            <a:ext cx="51260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tx1">
                    <a:lumMod val="50000"/>
                  </a:schemeClr>
                </a:solidFill>
              </a:rPr>
              <a:t>Aportaciones al Fondo Anual </a:t>
            </a:r>
          </a:p>
          <a:p>
            <a:endParaRPr lang="es-MX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s-MX" sz="2400" dirty="0"/>
              <a:t>El Fondo Anual es la principal fuente de financiamiento de una amplia gama de actividades locales e internacionales de Rotary. Las donaciones extraordinarias al Fondo Anual hacen posible que los líderes de Rotary motiven e insten a otras personas a contribuir</a:t>
            </a:r>
            <a:endParaRPr lang="es-MX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rcvalparaisobellavista.files.wordpress.com/2012/01/erey-es-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55998"/>
            <a:ext cx="2360873" cy="14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53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z="2400" dirty="0">
                <a:latin typeface="Arial Narrow" pitchFamily="34" charset="0"/>
              </a:rPr>
              <a:t>Fondo Polio Plus</a:t>
            </a:r>
            <a:endParaRPr lang="en-US" altLang="es-MX" sz="24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115" y="3716866"/>
            <a:ext cx="2091452" cy="20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202" y="3714093"/>
            <a:ext cx="3503676" cy="20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0A08012-37F4-184F-88B4-9310277024DA}"/>
              </a:ext>
            </a:extLst>
          </p:cNvPr>
          <p:cNvSpPr/>
          <p:nvPr/>
        </p:nvSpPr>
        <p:spPr>
          <a:xfrm>
            <a:off x="381000" y="1549176"/>
            <a:ext cx="833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3054A3"/>
                </a:solidFill>
                <a:latin typeface="FrutigerLTStd"/>
              </a:rPr>
              <a:t>Fondo PolioPlus: el programa institucional de Rotary </a:t>
            </a:r>
            <a:endParaRPr lang="es-MX" dirty="0"/>
          </a:p>
          <a:p>
            <a:pPr algn="just"/>
            <a:r>
              <a:rPr lang="es-MX" sz="2000" dirty="0">
                <a:latin typeface="Sentinel"/>
              </a:rPr>
              <a:t>La erradicación de la polio es la máxima prioridad de Rotary.</a:t>
            </a:r>
            <a:br>
              <a:rPr lang="es-MX" sz="2000" dirty="0">
                <a:latin typeface="Sentinel"/>
              </a:rPr>
            </a:br>
            <a:r>
              <a:rPr lang="es-MX" sz="2000" dirty="0">
                <a:latin typeface="Sentinel"/>
              </a:rPr>
              <a:t>Las aportaciones a PolioPlus se invierten en su totalidad en la erradicación de la polio y son equiparadas a una proporción de 2 por 1 por la Fundación Bill y Melinda Gates (hasta $35 millones por año).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692222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altLang="es-MX" sz="2400" dirty="0">
                <a:latin typeface="Arial Narrow" pitchFamily="34" charset="0"/>
              </a:rPr>
              <a:t>  </a:t>
            </a:r>
            <a:r>
              <a:rPr lang="es-MX" altLang="es-MX" sz="2800" dirty="0">
                <a:latin typeface="Arial Narrow" pitchFamily="34" charset="0"/>
              </a:rPr>
              <a:t>Fondo de Dotación   </a:t>
            </a:r>
            <a:r>
              <a:rPr lang="es-MX" altLang="es-MX" sz="2400" dirty="0">
                <a:latin typeface="Arial Narrow" pitchFamily="34" charset="0"/>
              </a:rPr>
              <a:t>(antes Fondo Permanente)</a:t>
            </a:r>
            <a:endParaRPr lang="en-US" altLang="es-MX" sz="2400" dirty="0"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" y="2063556"/>
            <a:ext cx="2866552" cy="15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73120" y="1468297"/>
            <a:ext cx="5679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Fondos de dotación para el futuro Las aportaciones al fondo de dotación de La Fundación Rotaria se invierten y las utilidades desembolsables se usan para financiar los programas que designen los donantes generosos como tú. Las personas que aportan $ 25.000 o más pueden establecer un fondo de dotación con el nombre del donante a nombre propio o de un ser querido. </a:t>
            </a:r>
            <a:endParaRPr lang="es-MX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s-MX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Las contribuciones se invierten a perpetuidad y el capital se mantiene intacto </a:t>
            </a:r>
            <a:endParaRPr lang="es-MX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492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CORRAN LA VOZ PARA  CONTRIBUIR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09752"/>
            <a:ext cx="5804272" cy="3448048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Muestren videos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Inviten a ex becarios de LFR a servir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oradores y a afiliarse a Rotary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Proporcionen información actualizada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Divulguen historias sobre la Fundación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Agradezcan y brinden reconocimiento a los donantes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25933"/>
            <a:ext cx="2577728" cy="386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SOLICITEN APOYOS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9152"/>
            <a:ext cx="4876800" cy="375108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Lideren con el ejemplo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Soliciten donaciones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Celebren un evento de captación de fondos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Involúcrense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360" y="1697293"/>
            <a:ext cx="3429000" cy="381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3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5060</TotalTime>
  <Words>1836</Words>
  <Application>Microsoft Office PowerPoint</Application>
  <PresentationFormat>Presentación en pantalla (4:3)</PresentationFormat>
  <Paragraphs>223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Arial Narrow</vt:lpstr>
      <vt:lpstr>Arial Narrow Bold</vt:lpstr>
      <vt:lpstr>Calibri</vt:lpstr>
      <vt:lpstr>FrutigerLTStd</vt:lpstr>
      <vt:lpstr>Georgia</vt:lpstr>
      <vt:lpstr>Osaka</vt:lpstr>
      <vt:lpstr>Sentinel</vt:lpstr>
      <vt:lpstr>ヒラギノ角ゴ Pro W3</vt:lpstr>
      <vt:lpstr>LeadDev-Master_2013-NEW</vt:lpstr>
      <vt:lpstr>1_Custom Design</vt:lpstr>
      <vt:lpstr>2_Custom Design</vt:lpstr>
      <vt:lpstr>Presentación de PowerPoint</vt:lpstr>
      <vt:lpstr>Presentación de PowerPoint</vt:lpstr>
      <vt:lpstr>Presentación de PowerPoint</vt:lpstr>
      <vt:lpstr>Fondos para aportar a La Fundación Rotaria</vt:lpstr>
      <vt:lpstr>Fondos para aportar a La Fundación Rotaria</vt:lpstr>
      <vt:lpstr>Fondo Polio Plus</vt:lpstr>
      <vt:lpstr>  Fondo de Dotación   (antes Fondo Permanente)</vt:lpstr>
      <vt:lpstr>CORRAN LA VOZ PARA  CONTRIBUIR</vt:lpstr>
      <vt:lpstr>SOLICITEN APOYOS</vt:lpstr>
      <vt:lpstr>Presentación de PowerPoint</vt:lpstr>
      <vt:lpstr>Visión del programa de los Centros de Rotary pro Paz:</vt:lpstr>
      <vt:lpstr>Visión del programa de los Centros de Rotary pro Paz:</vt:lpstr>
      <vt:lpstr>Presentación de PowerPoint</vt:lpstr>
      <vt:lpstr>Presentación de PowerPoint</vt:lpstr>
      <vt:lpstr>Rotary Peace Centers University Partners</vt:lpstr>
      <vt:lpstr>Opciones de las Becas de Rotary pro Paz</vt:lpstr>
      <vt:lpstr>Fellowship Funding</vt:lpstr>
      <vt:lpstr>Tomar accion</vt:lpstr>
      <vt:lpstr>Presentación de PowerPoint</vt:lpstr>
      <vt:lpstr>VIDEO  BECARIOS DE  ESC. TECNICA ALVARO OBREGON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Jessica Salmerón Martínez</cp:lastModifiedBy>
  <cp:revision>76</cp:revision>
  <cp:lastPrinted>2018-05-23T22:05:53Z</cp:lastPrinted>
  <dcterms:created xsi:type="dcterms:W3CDTF">2014-10-24T15:47:10Z</dcterms:created>
  <dcterms:modified xsi:type="dcterms:W3CDTF">2018-07-27T14:56:41Z</dcterms:modified>
</cp:coreProperties>
</file>